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9" r:id="rId5"/>
  </p:sldMasterIdLst>
  <p:notesMasterIdLst>
    <p:notesMasterId r:id="rId47"/>
  </p:notesMasterIdLst>
  <p:handoutMasterIdLst>
    <p:handoutMasterId r:id="rId48"/>
  </p:handoutMasterIdLst>
  <p:sldIdLst>
    <p:sldId id="286" r:id="rId6"/>
    <p:sldId id="261" r:id="rId7"/>
    <p:sldId id="258" r:id="rId8"/>
    <p:sldId id="293" r:id="rId9"/>
    <p:sldId id="294" r:id="rId10"/>
    <p:sldId id="289" r:id="rId11"/>
    <p:sldId id="295" r:id="rId12"/>
    <p:sldId id="297" r:id="rId13"/>
    <p:sldId id="298" r:id="rId14"/>
    <p:sldId id="299" r:id="rId15"/>
    <p:sldId id="300" r:id="rId16"/>
    <p:sldId id="301" r:id="rId17"/>
    <p:sldId id="302" r:id="rId18"/>
    <p:sldId id="303" r:id="rId19"/>
    <p:sldId id="304" r:id="rId20"/>
    <p:sldId id="306" r:id="rId21"/>
    <p:sldId id="307" r:id="rId22"/>
    <p:sldId id="344" r:id="rId23"/>
    <p:sldId id="338" r:id="rId24"/>
    <p:sldId id="296" r:id="rId25"/>
    <p:sldId id="337" r:id="rId26"/>
    <p:sldId id="315" r:id="rId27"/>
    <p:sldId id="308" r:id="rId28"/>
    <p:sldId id="323" r:id="rId29"/>
    <p:sldId id="324" r:id="rId30"/>
    <p:sldId id="325" r:id="rId31"/>
    <p:sldId id="326" r:id="rId32"/>
    <p:sldId id="343" r:id="rId33"/>
    <p:sldId id="328" r:id="rId34"/>
    <p:sldId id="329" r:id="rId35"/>
    <p:sldId id="330" r:id="rId36"/>
    <p:sldId id="334" r:id="rId37"/>
    <p:sldId id="340" r:id="rId38"/>
    <p:sldId id="341" r:id="rId39"/>
    <p:sldId id="342" r:id="rId40"/>
    <p:sldId id="331" r:id="rId41"/>
    <p:sldId id="332" r:id="rId42"/>
    <p:sldId id="335" r:id="rId43"/>
    <p:sldId id="336" r:id="rId44"/>
    <p:sldId id="291" r:id="rId45"/>
    <p:sldId id="292"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8EE22F-3089-EDCA-CEAC-857FA3F16FF8}" name="Sebastian Braun" initials="SB" userId="S::sebbraun5@publicisgroupe.net::982a2648-2d68-4c8d-b27e-e13698811223" providerId="AD"/>
  <p188:author id="{E3198848-D15B-D284-2226-427FCD7238B1}" name="Annette Ebert" initials="AE" userId="ecc663503b1cc913" providerId="Windows Live"/>
  <p188:author id="{DAC2645D-65FD-8EFF-937B-18BD1A37E999}" name="Anett Kuhn" initials="AK" userId="S::anekuhn2@publicisgroupe.net::7fe13246-5804-400a-9cc1-39a2bb3a1ab8" providerId="AD"/>
  <p188:author id="{582098CB-482C-922C-DD25-CAFEB9FB7252}" name="Kaitey Morgan" initials="KM" userId="S::Kaitey.Morgan@infusioncenter.org::a240c995-b25f-411f-882a-ac8b82fffcb6" providerId="AD"/>
  <p188:author id="{BF89D3D7-EEB2-0E04-ABAB-13A080C6D421}" name="Chiang, Tina" initials="CT" userId="S::a072034@amerisourcebergen.com::4fe1c0f5-2a23-45e9-98dc-91680705bee4" providerId="AD"/>
  <p188:author id="{9C3756D8-8307-F576-7932-7C1FDC214060}" name="Bea Stach" initials="BS" userId="S::beastach@publicisgroupe.net::c8540b08-9925-44c1-84c2-e135ca67ff5c" providerId="AD"/>
  <p188:author id="{08F702F5-5D62-087B-A163-FF9E508250DA}" name="Yoshida, Shaila" initials="SY" userId="S::a129951@amerisourcebergen.com::4c921543-64ff-4e81-a08e-4f344edbbf12" providerId="AD"/>
  <p188:author id="{62E085F5-008A-E03A-3402-E5883CE79839}" name="Sebastian Braun" initials="SB" userId="90ba9dfb340b69b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A11CF-7388-4B2E-A69E-4690B05C8FF0}" v="3" dt="2024-08-30T13:10:05.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94" autoAdjust="0"/>
    <p:restoredTop sz="90498" autoAdjust="0"/>
  </p:normalViewPr>
  <p:slideViewPr>
    <p:cSldViewPr snapToGrid="0">
      <p:cViewPr varScale="1">
        <p:scale>
          <a:sx n="136" d="100"/>
          <a:sy n="136" d="100"/>
        </p:scale>
        <p:origin x="498" y="120"/>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shida, Shaila" userId="4c921543-64ff-4e81-a08e-4f344edbbf12" providerId="ADAL" clId="{770A11CF-7388-4B2E-A69E-4690B05C8FF0}"/>
    <pc:docChg chg="undo redo custSel addSld delSld modSld">
      <pc:chgData name="Yoshida, Shaila" userId="4c921543-64ff-4e81-a08e-4f344edbbf12" providerId="ADAL" clId="{770A11CF-7388-4B2E-A69E-4690B05C8FF0}" dt="2024-08-30T15:09:39.483" v="337" actId="1036"/>
      <pc:docMkLst>
        <pc:docMk/>
      </pc:docMkLst>
      <pc:sldChg chg="modSp mod">
        <pc:chgData name="Yoshida, Shaila" userId="4c921543-64ff-4e81-a08e-4f344edbbf12" providerId="ADAL" clId="{770A11CF-7388-4B2E-A69E-4690B05C8FF0}" dt="2024-08-30T14:51:48.221" v="275" actId="20577"/>
        <pc:sldMkLst>
          <pc:docMk/>
          <pc:sldMk cId="2243305531" sldId="258"/>
        </pc:sldMkLst>
        <pc:spChg chg="mod">
          <ac:chgData name="Yoshida, Shaila" userId="4c921543-64ff-4e81-a08e-4f344edbbf12" providerId="ADAL" clId="{770A11CF-7388-4B2E-A69E-4690B05C8FF0}" dt="2024-08-30T14:51:48.221" v="275" actId="20577"/>
          <ac:spMkLst>
            <pc:docMk/>
            <pc:sldMk cId="2243305531" sldId="258"/>
            <ac:spMk id="9" creationId="{E40037AC-D031-40BF-1D52-2E1B8A9199AC}"/>
          </ac:spMkLst>
        </pc:spChg>
      </pc:sldChg>
      <pc:sldChg chg="delSp modSp mod delCm modCm">
        <pc:chgData name="Yoshida, Shaila" userId="4c921543-64ff-4e81-a08e-4f344edbbf12" providerId="ADAL" clId="{770A11CF-7388-4B2E-A69E-4690B05C8FF0}" dt="2024-08-30T14:53:29.271" v="291" actId="1038"/>
        <pc:sldMkLst>
          <pc:docMk/>
          <pc:sldMk cId="2653645796" sldId="293"/>
        </pc:sldMkLst>
        <pc:spChg chg="del">
          <ac:chgData name="Yoshida, Shaila" userId="4c921543-64ff-4e81-a08e-4f344edbbf12" providerId="ADAL" clId="{770A11CF-7388-4B2E-A69E-4690B05C8FF0}" dt="2024-08-30T13:10:41.667" v="197" actId="478"/>
          <ac:spMkLst>
            <pc:docMk/>
            <pc:sldMk cId="2653645796" sldId="293"/>
            <ac:spMk id="3" creationId="{9373AC3B-9A7E-3AD2-FF17-9D2D390285E2}"/>
          </ac:spMkLst>
        </pc:spChg>
        <pc:spChg chg="mod">
          <ac:chgData name="Yoshida, Shaila" userId="4c921543-64ff-4e81-a08e-4f344edbbf12" providerId="ADAL" clId="{770A11CF-7388-4B2E-A69E-4690B05C8FF0}" dt="2024-08-30T14:38:44.209" v="222" actId="1037"/>
          <ac:spMkLst>
            <pc:docMk/>
            <pc:sldMk cId="2653645796" sldId="293"/>
            <ac:spMk id="11" creationId="{ACF612C2-6AC6-6043-8432-A425172C37F7}"/>
          </ac:spMkLst>
        </pc:spChg>
        <pc:spChg chg="mod">
          <ac:chgData name="Yoshida, Shaila" userId="4c921543-64ff-4e81-a08e-4f344edbbf12" providerId="ADAL" clId="{770A11CF-7388-4B2E-A69E-4690B05C8FF0}" dt="2024-08-30T14:51:02.495" v="262" actId="14100"/>
          <ac:spMkLst>
            <pc:docMk/>
            <pc:sldMk cId="2653645796" sldId="293"/>
            <ac:spMk id="12" creationId="{CCAD7C88-1291-BA6C-CFF1-72927B1C7419}"/>
          </ac:spMkLst>
        </pc:spChg>
        <pc:spChg chg="mod">
          <ac:chgData name="Yoshida, Shaila" userId="4c921543-64ff-4e81-a08e-4f344edbbf12" providerId="ADAL" clId="{770A11CF-7388-4B2E-A69E-4690B05C8FF0}" dt="2024-08-30T14:52:15.721" v="276" actId="20577"/>
          <ac:spMkLst>
            <pc:docMk/>
            <pc:sldMk cId="2653645796" sldId="293"/>
            <ac:spMk id="13" creationId="{D245A4A6-CA93-276D-66CC-1086FCB28199}"/>
          </ac:spMkLst>
        </pc:spChg>
        <pc:spChg chg="mod">
          <ac:chgData name="Yoshida, Shaila" userId="4c921543-64ff-4e81-a08e-4f344edbbf12" providerId="ADAL" clId="{770A11CF-7388-4B2E-A69E-4690B05C8FF0}" dt="2024-08-30T14:53:29.271" v="291" actId="1038"/>
          <ac:spMkLst>
            <pc:docMk/>
            <pc:sldMk cId="2653645796" sldId="293"/>
            <ac:spMk id="14" creationId="{19786673-23E4-16E5-D707-B792DC36BDF2}"/>
          </ac:spMkLst>
        </pc:spChg>
        <pc:spChg chg="mod">
          <ac:chgData name="Yoshida, Shaila" userId="4c921543-64ff-4e81-a08e-4f344edbbf12" providerId="ADAL" clId="{770A11CF-7388-4B2E-A69E-4690B05C8FF0}" dt="2024-08-30T14:53:29.271" v="291" actId="1038"/>
          <ac:spMkLst>
            <pc:docMk/>
            <pc:sldMk cId="2653645796" sldId="293"/>
            <ac:spMk id="15" creationId="{B293FBBE-3909-929A-41BF-A07EA310B46D}"/>
          </ac:spMkLst>
        </pc:spChg>
        <pc:spChg chg="mod">
          <ac:chgData name="Yoshida, Shaila" userId="4c921543-64ff-4e81-a08e-4f344edbbf12" providerId="ADAL" clId="{770A11CF-7388-4B2E-A69E-4690B05C8FF0}" dt="2024-08-30T14:53:29.271" v="291" actId="1038"/>
          <ac:spMkLst>
            <pc:docMk/>
            <pc:sldMk cId="2653645796" sldId="293"/>
            <ac:spMk id="16" creationId="{1F317D4A-63D4-2BBF-933E-6340DCDBA416}"/>
          </ac:spMkLst>
        </pc:spChg>
        <pc:spChg chg="mod">
          <ac:chgData name="Yoshida, Shaila" userId="4c921543-64ff-4e81-a08e-4f344edbbf12" providerId="ADAL" clId="{770A11CF-7388-4B2E-A69E-4690B05C8FF0}" dt="2024-08-30T14:51:09.906" v="266" actId="14100"/>
          <ac:spMkLst>
            <pc:docMk/>
            <pc:sldMk cId="2653645796" sldId="293"/>
            <ac:spMk id="18" creationId="{31B18436-DA4F-B007-B9FC-BF095E8CB482}"/>
          </ac:spMkLst>
        </pc:spChg>
        <pc:spChg chg="mod">
          <ac:chgData name="Yoshida, Shaila" userId="4c921543-64ff-4e81-a08e-4f344edbbf12" providerId="ADAL" clId="{770A11CF-7388-4B2E-A69E-4690B05C8FF0}" dt="2024-08-30T14:52:18.982" v="278" actId="20577"/>
          <ac:spMkLst>
            <pc:docMk/>
            <pc:sldMk cId="2653645796" sldId="293"/>
            <ac:spMk id="19" creationId="{414BDCA7-EC7C-F17B-EE32-7CC2787F1007}"/>
          </ac:spMkLst>
        </pc:spChg>
        <pc:extLst>
          <p:ext xmlns:p="http://schemas.openxmlformats.org/presentationml/2006/main" uri="{D6D511B9-2390-475A-947B-AFAB55BFBCF1}">
            <pc226:cmChg xmlns:pc226="http://schemas.microsoft.com/office/powerpoint/2022/06/main/command" chg="del mod">
              <pc226:chgData name="Yoshida, Shaila" userId="4c921543-64ff-4e81-a08e-4f344edbbf12" providerId="ADAL" clId="{770A11CF-7388-4B2E-A69E-4690B05C8FF0}" dt="2024-08-30T13:10:44.220" v="199"/>
              <pc2:cmMkLst xmlns:pc2="http://schemas.microsoft.com/office/powerpoint/2019/9/main/command">
                <pc:docMk/>
                <pc:sldMk cId="2653645796" sldId="293"/>
                <pc2:cmMk id="{CEEB56F4-D70E-42A8-96BA-37321593A1B2}"/>
              </pc2:cmMkLst>
            </pc226:cmChg>
          </p:ext>
        </pc:extLst>
      </pc:sldChg>
      <pc:sldChg chg="modSp mod delCm modCm">
        <pc:chgData name="Yoshida, Shaila" userId="4c921543-64ff-4e81-a08e-4f344edbbf12" providerId="ADAL" clId="{770A11CF-7388-4B2E-A69E-4690B05C8FF0}" dt="2024-08-30T14:52:49.303" v="289" actId="1038"/>
        <pc:sldMkLst>
          <pc:docMk/>
          <pc:sldMk cId="3232028649" sldId="294"/>
        </pc:sldMkLst>
        <pc:spChg chg="mod">
          <ac:chgData name="Yoshida, Shaila" userId="4c921543-64ff-4e81-a08e-4f344edbbf12" providerId="ADAL" clId="{770A11CF-7388-4B2E-A69E-4690B05C8FF0}" dt="2024-08-30T14:52:41.052" v="283" actId="14100"/>
          <ac:spMkLst>
            <pc:docMk/>
            <pc:sldMk cId="3232028649" sldId="294"/>
            <ac:spMk id="11" creationId="{ACF612C2-6AC6-6043-8432-A425172C37F7}"/>
          </ac:spMkLst>
        </pc:spChg>
        <pc:spChg chg="mod">
          <ac:chgData name="Yoshida, Shaila" userId="4c921543-64ff-4e81-a08e-4f344edbbf12" providerId="ADAL" clId="{770A11CF-7388-4B2E-A69E-4690B05C8FF0}" dt="2024-08-30T14:51:17.561" v="268" actId="14100"/>
          <ac:spMkLst>
            <pc:docMk/>
            <pc:sldMk cId="3232028649" sldId="294"/>
            <ac:spMk id="12" creationId="{CCAD7C88-1291-BA6C-CFF1-72927B1C7419}"/>
          </ac:spMkLst>
        </pc:spChg>
        <pc:spChg chg="mod">
          <ac:chgData name="Yoshida, Shaila" userId="4c921543-64ff-4e81-a08e-4f344edbbf12" providerId="ADAL" clId="{770A11CF-7388-4B2E-A69E-4690B05C8FF0}" dt="2024-08-30T14:52:37.744" v="282" actId="14100"/>
          <ac:spMkLst>
            <pc:docMk/>
            <pc:sldMk cId="3232028649" sldId="294"/>
            <ac:spMk id="13" creationId="{D245A4A6-CA93-276D-66CC-1086FCB28199}"/>
          </ac:spMkLst>
        </pc:spChg>
        <pc:spChg chg="mod">
          <ac:chgData name="Yoshida, Shaila" userId="4c921543-64ff-4e81-a08e-4f344edbbf12" providerId="ADAL" clId="{770A11CF-7388-4B2E-A69E-4690B05C8FF0}" dt="2024-08-30T14:52:49.303" v="289" actId="1038"/>
          <ac:spMkLst>
            <pc:docMk/>
            <pc:sldMk cId="3232028649" sldId="294"/>
            <ac:spMk id="14" creationId="{19786673-23E4-16E5-D707-B792DC36BDF2}"/>
          </ac:spMkLst>
        </pc:spChg>
        <pc:spChg chg="mod">
          <ac:chgData name="Yoshida, Shaila" userId="4c921543-64ff-4e81-a08e-4f344edbbf12" providerId="ADAL" clId="{770A11CF-7388-4B2E-A69E-4690B05C8FF0}" dt="2024-08-30T14:52:49.303" v="289" actId="1038"/>
          <ac:spMkLst>
            <pc:docMk/>
            <pc:sldMk cId="3232028649" sldId="294"/>
            <ac:spMk id="15" creationId="{B293FBBE-3909-929A-41BF-A07EA310B46D}"/>
          </ac:spMkLst>
        </pc:spChg>
        <pc:spChg chg="mod">
          <ac:chgData name="Yoshida, Shaila" userId="4c921543-64ff-4e81-a08e-4f344edbbf12" providerId="ADAL" clId="{770A11CF-7388-4B2E-A69E-4690B05C8FF0}" dt="2024-08-30T14:52:49.303" v="289" actId="1038"/>
          <ac:spMkLst>
            <pc:docMk/>
            <pc:sldMk cId="3232028649" sldId="294"/>
            <ac:spMk id="16" creationId="{1F317D4A-63D4-2BBF-933E-6340DCDBA416}"/>
          </ac:spMkLst>
        </pc:spChg>
        <pc:spChg chg="mod">
          <ac:chgData name="Yoshida, Shaila" userId="4c921543-64ff-4e81-a08e-4f344edbbf12" providerId="ADAL" clId="{770A11CF-7388-4B2E-A69E-4690B05C8FF0}" dt="2024-08-30T12:53:09.346" v="2" actId="14100"/>
          <ac:spMkLst>
            <pc:docMk/>
            <pc:sldMk cId="3232028649" sldId="294"/>
            <ac:spMk id="17" creationId="{18278013-E9AD-EBB4-725E-BFFBDE37DAB7}"/>
          </ac:spMkLst>
        </pc:spChg>
        <pc:spChg chg="mod">
          <ac:chgData name="Yoshida, Shaila" userId="4c921543-64ff-4e81-a08e-4f344edbbf12" providerId="ADAL" clId="{770A11CF-7388-4B2E-A69E-4690B05C8FF0}" dt="2024-08-30T14:51:24.926" v="272" actId="14100"/>
          <ac:spMkLst>
            <pc:docMk/>
            <pc:sldMk cId="3232028649" sldId="294"/>
            <ac:spMk id="18" creationId="{31B18436-DA4F-B007-B9FC-BF095E8CB482}"/>
          </ac:spMkLst>
        </pc:spChg>
        <pc:spChg chg="mod">
          <ac:chgData name="Yoshida, Shaila" userId="4c921543-64ff-4e81-a08e-4f344edbbf12" providerId="ADAL" clId="{770A11CF-7388-4B2E-A69E-4690B05C8FF0}" dt="2024-08-30T14:52:27.418" v="281" actId="20577"/>
          <ac:spMkLst>
            <pc:docMk/>
            <pc:sldMk cId="3232028649" sldId="294"/>
            <ac:spMk id="19" creationId="{414BDCA7-EC7C-F17B-EE32-7CC2787F1007}"/>
          </ac:spMkLst>
        </pc:spChg>
        <pc:extLst>
          <p:ext xmlns:p="http://schemas.openxmlformats.org/presentationml/2006/main" uri="{D6D511B9-2390-475A-947B-AFAB55BFBCF1}">
            <pc226:cmChg xmlns:pc226="http://schemas.microsoft.com/office/powerpoint/2022/06/main/command" chg="del mod">
              <pc226:chgData name="Yoshida, Shaila" userId="4c921543-64ff-4e81-a08e-4f344edbbf12" providerId="ADAL" clId="{770A11CF-7388-4B2E-A69E-4690B05C8FF0}" dt="2024-08-30T13:01:57.643" v="106"/>
              <pc2:cmMkLst xmlns:pc2="http://schemas.microsoft.com/office/powerpoint/2019/9/main/command">
                <pc:docMk/>
                <pc:sldMk cId="3232028649" sldId="294"/>
                <pc2:cmMk id="{C8CD845E-01A1-4085-A891-7C5BACB4CADE}"/>
              </pc2:cmMkLst>
            </pc226:cmChg>
            <pc226:cmChg xmlns:pc226="http://schemas.microsoft.com/office/powerpoint/2022/06/main/command" chg="del mod">
              <pc226:chgData name="Yoshida, Shaila" userId="4c921543-64ff-4e81-a08e-4f344edbbf12" providerId="ADAL" clId="{770A11CF-7388-4B2E-A69E-4690B05C8FF0}" dt="2024-08-30T13:01:58.793" v="107"/>
              <pc2:cmMkLst xmlns:pc2="http://schemas.microsoft.com/office/powerpoint/2019/9/main/command">
                <pc:docMk/>
                <pc:sldMk cId="3232028649" sldId="294"/>
                <pc2:cmMk id="{EA4E3C9E-2CE6-42EF-8536-EDCC7797F991}"/>
              </pc2:cmMkLst>
            </pc226:cmChg>
          </p:ext>
        </pc:extLst>
      </pc:sldChg>
      <pc:sldChg chg="modSp mod delCm modCm">
        <pc:chgData name="Yoshida, Shaila" userId="4c921543-64ff-4e81-a08e-4f344edbbf12" providerId="ADAL" clId="{770A11CF-7388-4B2E-A69E-4690B05C8FF0}" dt="2024-08-30T15:06:10.635" v="308" actId="20577"/>
        <pc:sldMkLst>
          <pc:docMk/>
          <pc:sldMk cId="382574206" sldId="296"/>
        </pc:sldMkLst>
        <pc:spChg chg="mod">
          <ac:chgData name="Yoshida, Shaila" userId="4c921543-64ff-4e81-a08e-4f344edbbf12" providerId="ADAL" clId="{770A11CF-7388-4B2E-A69E-4690B05C8FF0}" dt="2024-08-30T15:06:10.635" v="308" actId="20577"/>
          <ac:spMkLst>
            <pc:docMk/>
            <pc:sldMk cId="382574206" sldId="296"/>
            <ac:spMk id="10" creationId="{98E1BB1B-34B2-E728-A5CB-AD2F79DDCB35}"/>
          </ac:spMkLst>
        </pc:spChg>
        <pc:extLst>
          <p:ext xmlns:p="http://schemas.openxmlformats.org/presentationml/2006/main" uri="{D6D511B9-2390-475A-947B-AFAB55BFBCF1}">
            <pc226:cmChg xmlns:pc226="http://schemas.microsoft.com/office/powerpoint/2022/06/main/command" chg="del mod">
              <pc226:chgData name="Yoshida, Shaila" userId="4c921543-64ff-4e81-a08e-4f344edbbf12" providerId="ADAL" clId="{770A11CF-7388-4B2E-A69E-4690B05C8FF0}" dt="2024-08-30T13:04:58.895" v="148"/>
              <pc2:cmMkLst xmlns:pc2="http://schemas.microsoft.com/office/powerpoint/2019/9/main/command">
                <pc:docMk/>
                <pc:sldMk cId="382574206" sldId="296"/>
                <pc2:cmMk id="{9D3D9913-0E20-4E7F-BE12-F476A57E2FC2}"/>
              </pc2:cmMkLst>
            </pc226:cmChg>
            <pc226:cmChg xmlns:pc226="http://schemas.microsoft.com/office/powerpoint/2022/06/main/command" chg="del mod">
              <pc226:chgData name="Yoshida, Shaila" userId="4c921543-64ff-4e81-a08e-4f344edbbf12" providerId="ADAL" clId="{770A11CF-7388-4B2E-A69E-4690B05C8FF0}" dt="2024-08-30T13:04:25.250" v="119"/>
              <pc2:cmMkLst xmlns:pc2="http://schemas.microsoft.com/office/powerpoint/2019/9/main/command">
                <pc:docMk/>
                <pc:sldMk cId="382574206" sldId="296"/>
                <pc2:cmMk id="{834F3EB0-BB7B-4094-852A-C2FE81E2FBB1}"/>
              </pc2:cmMkLst>
            </pc226:cmChg>
          </p:ext>
        </pc:extLst>
      </pc:sldChg>
      <pc:sldChg chg="modSp mod delCm">
        <pc:chgData name="Yoshida, Shaila" userId="4c921543-64ff-4e81-a08e-4f344edbbf12" providerId="ADAL" clId="{770A11CF-7388-4B2E-A69E-4690B05C8FF0}" dt="2024-08-30T13:02:25.089" v="109" actId="13219"/>
        <pc:sldMkLst>
          <pc:docMk/>
          <pc:sldMk cId="846422949" sldId="307"/>
        </pc:sldMkLst>
        <pc:graphicFrameChg chg="mod modGraphic">
          <ac:chgData name="Yoshida, Shaila" userId="4c921543-64ff-4e81-a08e-4f344edbbf12" providerId="ADAL" clId="{770A11CF-7388-4B2E-A69E-4690B05C8FF0}" dt="2024-08-30T13:02:25.089" v="109" actId="13219"/>
          <ac:graphicFrameMkLst>
            <pc:docMk/>
            <pc:sldMk cId="846422949" sldId="307"/>
            <ac:graphicFrameMk id="3" creationId="{108D17C3-A22A-2AE1-DE76-36547172ED2C}"/>
          </ac:graphicFrameMkLst>
        </pc:graphicFrameChg>
        <pc:extLst>
          <p:ext xmlns:p="http://schemas.openxmlformats.org/presentationml/2006/main" uri="{D6D511B9-2390-475A-947B-AFAB55BFBCF1}">
            <pc226:cmChg xmlns:pc226="http://schemas.microsoft.com/office/powerpoint/2022/06/main/command" chg="del">
              <pc226:chgData name="Yoshida, Shaila" userId="4c921543-64ff-4e81-a08e-4f344edbbf12" providerId="ADAL" clId="{770A11CF-7388-4B2E-A69E-4690B05C8FF0}" dt="2024-08-30T13:02:13.693" v="108"/>
              <pc2:cmMkLst xmlns:pc2="http://schemas.microsoft.com/office/powerpoint/2019/9/main/command">
                <pc:docMk/>
                <pc:sldMk cId="846422949" sldId="307"/>
                <pc2:cmMk id="{091AB241-1E54-47DA-8A6D-9DEF3A6B939E}"/>
              </pc2:cmMkLst>
            </pc226:cmChg>
          </p:ext>
        </pc:extLst>
      </pc:sldChg>
      <pc:sldChg chg="del mod modShow">
        <pc:chgData name="Yoshida, Shaila" userId="4c921543-64ff-4e81-a08e-4f344edbbf12" providerId="ADAL" clId="{770A11CF-7388-4B2E-A69E-4690B05C8FF0}" dt="2024-08-30T13:01:45.297" v="105" actId="2696"/>
        <pc:sldMkLst>
          <pc:docMk/>
          <pc:sldMk cId="2547165476" sldId="314"/>
        </pc:sldMkLst>
      </pc:sldChg>
      <pc:sldChg chg="modSp mod delCm">
        <pc:chgData name="Yoshida, Shaila" userId="4c921543-64ff-4e81-a08e-4f344edbbf12" providerId="ADAL" clId="{770A11CF-7388-4B2E-A69E-4690B05C8FF0}" dt="2024-08-30T15:08:38.703" v="328" actId="20577"/>
        <pc:sldMkLst>
          <pc:docMk/>
          <pc:sldMk cId="1939700422" sldId="315"/>
        </pc:sldMkLst>
        <pc:spChg chg="mod">
          <ac:chgData name="Yoshida, Shaila" userId="4c921543-64ff-4e81-a08e-4f344edbbf12" providerId="ADAL" clId="{770A11CF-7388-4B2E-A69E-4690B05C8FF0}" dt="2024-08-30T13:07:12.614" v="159" actId="1076"/>
          <ac:spMkLst>
            <pc:docMk/>
            <pc:sldMk cId="1939700422" sldId="315"/>
            <ac:spMk id="7" creationId="{566AF7F4-785D-0CA1-0AD1-633CB612BE8D}"/>
          </ac:spMkLst>
        </pc:spChg>
        <pc:spChg chg="mod">
          <ac:chgData name="Yoshida, Shaila" userId="4c921543-64ff-4e81-a08e-4f344edbbf12" providerId="ADAL" clId="{770A11CF-7388-4B2E-A69E-4690B05C8FF0}" dt="2024-08-30T15:07:53.270" v="316" actId="20577"/>
          <ac:spMkLst>
            <pc:docMk/>
            <pc:sldMk cId="1939700422" sldId="315"/>
            <ac:spMk id="10" creationId="{4E873D41-A696-EEA6-3576-ED786DE0154D}"/>
          </ac:spMkLst>
        </pc:spChg>
        <pc:spChg chg="mod">
          <ac:chgData name="Yoshida, Shaila" userId="4c921543-64ff-4e81-a08e-4f344edbbf12" providerId="ADAL" clId="{770A11CF-7388-4B2E-A69E-4690B05C8FF0}" dt="2024-08-30T15:08:38.703" v="328" actId="20577"/>
          <ac:spMkLst>
            <pc:docMk/>
            <pc:sldMk cId="1939700422" sldId="315"/>
            <ac:spMk id="12" creationId="{8F4B4391-9AE2-96C2-7940-037931BF3569}"/>
          </ac:spMkLst>
        </pc:spChg>
        <pc:spChg chg="mod">
          <ac:chgData name="Yoshida, Shaila" userId="4c921543-64ff-4e81-a08e-4f344edbbf12" providerId="ADAL" clId="{770A11CF-7388-4B2E-A69E-4690B05C8FF0}" dt="2024-08-30T14:45:37.760" v="247" actId="1076"/>
          <ac:spMkLst>
            <pc:docMk/>
            <pc:sldMk cId="1939700422" sldId="315"/>
            <ac:spMk id="13" creationId="{10A964F0-3DFA-40C0-A0ED-B96A8BBF6BB3}"/>
          </ac:spMkLst>
        </pc:spChg>
        <pc:spChg chg="mod">
          <ac:chgData name="Yoshida, Shaila" userId="4c921543-64ff-4e81-a08e-4f344edbbf12" providerId="ADAL" clId="{770A11CF-7388-4B2E-A69E-4690B05C8FF0}" dt="2024-08-30T15:07:12.306" v="309" actId="20577"/>
          <ac:spMkLst>
            <pc:docMk/>
            <pc:sldMk cId="1939700422" sldId="315"/>
            <ac:spMk id="14" creationId="{BEF7FB08-1E55-BC88-257F-A85446D51A94}"/>
          </ac:spMkLst>
        </pc:spChg>
        <pc:spChg chg="mod">
          <ac:chgData name="Yoshida, Shaila" userId="4c921543-64ff-4e81-a08e-4f344edbbf12" providerId="ADAL" clId="{770A11CF-7388-4B2E-A69E-4690B05C8FF0}" dt="2024-08-30T14:45:41.654" v="248" actId="1076"/>
          <ac:spMkLst>
            <pc:docMk/>
            <pc:sldMk cId="1939700422" sldId="315"/>
            <ac:spMk id="15" creationId="{8F4B4391-9AE2-96C2-7940-037931BF3569}"/>
          </ac:spMkLst>
        </pc:spChg>
        <pc:picChg chg="mod">
          <ac:chgData name="Yoshida, Shaila" userId="4c921543-64ff-4e81-a08e-4f344edbbf12" providerId="ADAL" clId="{770A11CF-7388-4B2E-A69E-4690B05C8FF0}" dt="2024-08-30T15:08:32.651" v="326" actId="1035"/>
          <ac:picMkLst>
            <pc:docMk/>
            <pc:sldMk cId="1939700422" sldId="315"/>
            <ac:picMk id="11" creationId="{7CB3CF90-5336-99FB-6A17-8B6532B8AA74}"/>
          </ac:picMkLst>
        </pc:picChg>
        <pc:extLst>
          <p:ext xmlns:p="http://schemas.openxmlformats.org/presentationml/2006/main" uri="{D6D511B9-2390-475A-947B-AFAB55BFBCF1}">
            <pc226:cmChg xmlns:pc226="http://schemas.microsoft.com/office/powerpoint/2022/06/main/command" chg="del">
              <pc226:chgData name="Yoshida, Shaila" userId="4c921543-64ff-4e81-a08e-4f344edbbf12" providerId="ADAL" clId="{770A11CF-7388-4B2E-A69E-4690B05C8FF0}" dt="2024-08-30T13:07:21.196" v="160"/>
              <pc2:cmMkLst xmlns:pc2="http://schemas.microsoft.com/office/powerpoint/2019/9/main/command">
                <pc:docMk/>
                <pc:sldMk cId="1939700422" sldId="315"/>
                <pc2:cmMk id="{A9C2A40B-D856-4E32-A71D-60FDCD55CD42}"/>
              </pc2:cmMkLst>
            </pc226:cmChg>
            <pc226:cmChg xmlns:pc226="http://schemas.microsoft.com/office/powerpoint/2022/06/main/command" chg="del">
              <pc226:chgData name="Yoshida, Shaila" userId="4c921543-64ff-4e81-a08e-4f344edbbf12" providerId="ADAL" clId="{770A11CF-7388-4B2E-A69E-4690B05C8FF0}" dt="2024-08-30T13:07:43.821" v="165"/>
              <pc2:cmMkLst xmlns:pc2="http://schemas.microsoft.com/office/powerpoint/2019/9/main/command">
                <pc:docMk/>
                <pc:sldMk cId="1939700422" sldId="315"/>
                <pc2:cmMk id="{16F139C8-E73E-4DEB-9577-9CE045D3490C}"/>
              </pc2:cmMkLst>
            </pc226:cmChg>
          </p:ext>
        </pc:extLst>
      </pc:sldChg>
      <pc:sldChg chg="modSp mod delCm">
        <pc:chgData name="Yoshida, Shaila" userId="4c921543-64ff-4e81-a08e-4f344edbbf12" providerId="ADAL" clId="{770A11CF-7388-4B2E-A69E-4690B05C8FF0}" dt="2024-08-30T15:09:39.483" v="337" actId="1036"/>
        <pc:sldMkLst>
          <pc:docMk/>
          <pc:sldMk cId="3984821102" sldId="334"/>
        </pc:sldMkLst>
        <pc:spChg chg="mod">
          <ac:chgData name="Yoshida, Shaila" userId="4c921543-64ff-4e81-a08e-4f344edbbf12" providerId="ADAL" clId="{770A11CF-7388-4B2E-A69E-4690B05C8FF0}" dt="2024-08-30T13:09:19.158" v="182" actId="1076"/>
          <ac:spMkLst>
            <pc:docMk/>
            <pc:sldMk cId="3984821102" sldId="334"/>
            <ac:spMk id="15" creationId="{D8EA5D6D-0B61-8F41-E799-304E46FAC6E1}"/>
          </ac:spMkLst>
        </pc:spChg>
        <pc:spChg chg="mod">
          <ac:chgData name="Yoshida, Shaila" userId="4c921543-64ff-4e81-a08e-4f344edbbf12" providerId="ADAL" clId="{770A11CF-7388-4B2E-A69E-4690B05C8FF0}" dt="2024-08-30T13:08:51.864" v="177" actId="14100"/>
          <ac:spMkLst>
            <pc:docMk/>
            <pc:sldMk cId="3984821102" sldId="334"/>
            <ac:spMk id="18" creationId="{9FB6DC71-24F9-F7C8-2472-3261837E2D8B}"/>
          </ac:spMkLst>
        </pc:spChg>
        <pc:spChg chg="mod">
          <ac:chgData name="Yoshida, Shaila" userId="4c921543-64ff-4e81-a08e-4f344edbbf12" providerId="ADAL" clId="{770A11CF-7388-4B2E-A69E-4690B05C8FF0}" dt="2024-08-30T13:07:55.634" v="167" actId="14100"/>
          <ac:spMkLst>
            <pc:docMk/>
            <pc:sldMk cId="3984821102" sldId="334"/>
            <ac:spMk id="19" creationId="{405621F4-9E81-4387-1B4D-99DEECDA96EB}"/>
          </ac:spMkLst>
        </pc:spChg>
        <pc:spChg chg="mod">
          <ac:chgData name="Yoshida, Shaila" userId="4c921543-64ff-4e81-a08e-4f344edbbf12" providerId="ADAL" clId="{770A11CF-7388-4B2E-A69E-4690B05C8FF0}" dt="2024-08-30T13:09:16.931" v="181" actId="1076"/>
          <ac:spMkLst>
            <pc:docMk/>
            <pc:sldMk cId="3984821102" sldId="334"/>
            <ac:spMk id="22" creationId="{D1ECBA56-4240-89D9-DC49-8AFCBB3E2050}"/>
          </ac:spMkLst>
        </pc:spChg>
        <pc:spChg chg="mod">
          <ac:chgData name="Yoshida, Shaila" userId="4c921543-64ff-4e81-a08e-4f344edbbf12" providerId="ADAL" clId="{770A11CF-7388-4B2E-A69E-4690B05C8FF0}" dt="2024-08-30T13:08:57.192" v="179" actId="14100"/>
          <ac:spMkLst>
            <pc:docMk/>
            <pc:sldMk cId="3984821102" sldId="334"/>
            <ac:spMk id="23" creationId="{2DFB9DDD-AB2A-1F68-BF02-4C36BAE0F8C7}"/>
          </ac:spMkLst>
        </pc:spChg>
        <pc:spChg chg="mod">
          <ac:chgData name="Yoshida, Shaila" userId="4c921543-64ff-4e81-a08e-4f344edbbf12" providerId="ADAL" clId="{770A11CF-7388-4B2E-A69E-4690B05C8FF0}" dt="2024-08-30T13:09:16.931" v="181" actId="1076"/>
          <ac:spMkLst>
            <pc:docMk/>
            <pc:sldMk cId="3984821102" sldId="334"/>
            <ac:spMk id="24" creationId="{3D51A741-3459-224C-3015-9BFBE27201A2}"/>
          </ac:spMkLst>
        </pc:spChg>
        <pc:spChg chg="mod">
          <ac:chgData name="Yoshida, Shaila" userId="4c921543-64ff-4e81-a08e-4f344edbbf12" providerId="ADAL" clId="{770A11CF-7388-4B2E-A69E-4690B05C8FF0}" dt="2024-08-30T13:08:17.479" v="173" actId="14100"/>
          <ac:spMkLst>
            <pc:docMk/>
            <pc:sldMk cId="3984821102" sldId="334"/>
            <ac:spMk id="25" creationId="{23EC676F-0556-67AE-6029-DEF63FEE2607}"/>
          </ac:spMkLst>
        </pc:spChg>
        <pc:picChg chg="mod">
          <ac:chgData name="Yoshida, Shaila" userId="4c921543-64ff-4e81-a08e-4f344edbbf12" providerId="ADAL" clId="{770A11CF-7388-4B2E-A69E-4690B05C8FF0}" dt="2024-08-30T15:09:39.483" v="337" actId="1036"/>
          <ac:picMkLst>
            <pc:docMk/>
            <pc:sldMk cId="3984821102" sldId="334"/>
            <ac:picMk id="7" creationId="{8A61FB67-26E3-3A39-B108-BD066159E60D}"/>
          </ac:picMkLst>
        </pc:picChg>
        <pc:picChg chg="mod">
          <ac:chgData name="Yoshida, Shaila" userId="4c921543-64ff-4e81-a08e-4f344edbbf12" providerId="ADAL" clId="{770A11CF-7388-4B2E-A69E-4690B05C8FF0}" dt="2024-08-30T13:08:00.493" v="168" actId="1076"/>
          <ac:picMkLst>
            <pc:docMk/>
            <pc:sldMk cId="3984821102" sldId="334"/>
            <ac:picMk id="12" creationId="{3D22D9B5-EC39-4086-C93C-FEF72FDEBDD3}"/>
          </ac:picMkLst>
        </pc:picChg>
        <pc:extLst>
          <p:ext xmlns:p="http://schemas.openxmlformats.org/presentationml/2006/main" uri="{D6D511B9-2390-475A-947B-AFAB55BFBCF1}">
            <pc226:cmChg xmlns:pc226="http://schemas.microsoft.com/office/powerpoint/2022/06/main/command" chg="del">
              <pc226:chgData name="Yoshida, Shaila" userId="4c921543-64ff-4e81-a08e-4f344edbbf12" providerId="ADAL" clId="{770A11CF-7388-4B2E-A69E-4690B05C8FF0}" dt="2024-08-30T13:09:00.639" v="180"/>
              <pc2:cmMkLst xmlns:pc2="http://schemas.microsoft.com/office/powerpoint/2019/9/main/command">
                <pc:docMk/>
                <pc:sldMk cId="3984821102" sldId="334"/>
                <pc2:cmMk id="{97E80734-7C4B-4094-A600-D19638D999CA}"/>
              </pc2:cmMkLst>
            </pc226:cmChg>
            <pc226:cmChg xmlns:pc226="http://schemas.microsoft.com/office/powerpoint/2022/06/main/command" chg="del">
              <pc226:chgData name="Yoshida, Shaila" userId="4c921543-64ff-4e81-a08e-4f344edbbf12" providerId="ADAL" clId="{770A11CF-7388-4B2E-A69E-4690B05C8FF0}" dt="2024-08-30T13:09:24.101" v="183"/>
              <pc2:cmMkLst xmlns:pc2="http://schemas.microsoft.com/office/powerpoint/2019/9/main/command">
                <pc:docMk/>
                <pc:sldMk cId="3984821102" sldId="334"/>
                <pc2:cmMk id="{88265664-1B15-442B-9545-907AC3CB56FD}"/>
              </pc2:cmMkLst>
            </pc226:cmChg>
          </p:ext>
        </pc:extLst>
      </pc:sldChg>
      <pc:sldChg chg="modSp mod delCm modCm">
        <pc:chgData name="Yoshida, Shaila" userId="4c921543-64ff-4e81-a08e-4f344edbbf12" providerId="ADAL" clId="{770A11CF-7388-4B2E-A69E-4690B05C8FF0}" dt="2024-08-30T13:05:46.626" v="153" actId="20577"/>
        <pc:sldMkLst>
          <pc:docMk/>
          <pc:sldMk cId="2483693513" sldId="337"/>
        </pc:sldMkLst>
        <pc:spChg chg="mod">
          <ac:chgData name="Yoshida, Shaila" userId="4c921543-64ff-4e81-a08e-4f344edbbf12" providerId="ADAL" clId="{770A11CF-7388-4B2E-A69E-4690B05C8FF0}" dt="2024-08-30T13:05:46.626" v="153" actId="20577"/>
          <ac:spMkLst>
            <pc:docMk/>
            <pc:sldMk cId="2483693513" sldId="337"/>
            <ac:spMk id="10" creationId="{98E1BB1B-34B2-E728-A5CB-AD2F79DDCB35}"/>
          </ac:spMkLst>
        </pc:spChg>
        <pc:extLst>
          <p:ext xmlns:p="http://schemas.openxmlformats.org/presentationml/2006/main" uri="{D6D511B9-2390-475A-947B-AFAB55BFBCF1}">
            <pc226:cmChg xmlns:pc226="http://schemas.microsoft.com/office/powerpoint/2022/06/main/command" chg="del mod">
              <pc226:chgData name="Yoshida, Shaila" userId="4c921543-64ff-4e81-a08e-4f344edbbf12" providerId="ADAL" clId="{770A11CF-7388-4B2E-A69E-4690B05C8FF0}" dt="2024-08-30T13:05:40.695" v="152"/>
              <pc2:cmMkLst xmlns:pc2="http://schemas.microsoft.com/office/powerpoint/2019/9/main/command">
                <pc:docMk/>
                <pc:sldMk cId="2483693513" sldId="337"/>
                <pc2:cmMk id="{F848793C-02F2-4A83-8D6F-24E3863927DA}"/>
              </pc2:cmMkLst>
            </pc226:cmChg>
          </p:ext>
        </pc:extLst>
      </pc:sldChg>
      <pc:sldChg chg="addSp delSp modSp mod delCm modNotesTx">
        <pc:chgData name="Yoshida, Shaila" userId="4c921543-64ff-4e81-a08e-4f344edbbf12" providerId="ADAL" clId="{770A11CF-7388-4B2E-A69E-4690B05C8FF0}" dt="2024-08-30T14:56:51.940" v="306" actId="1038"/>
        <pc:sldMkLst>
          <pc:docMk/>
          <pc:sldMk cId="967400764" sldId="342"/>
        </pc:sldMkLst>
        <pc:spChg chg="add mod">
          <ac:chgData name="Yoshida, Shaila" userId="4c921543-64ff-4e81-a08e-4f344edbbf12" providerId="ADAL" clId="{770A11CF-7388-4B2E-A69E-4690B05C8FF0}" dt="2024-08-30T14:46:46.413" v="254" actId="1076"/>
          <ac:spMkLst>
            <pc:docMk/>
            <pc:sldMk cId="967400764" sldId="342"/>
            <ac:spMk id="3" creationId="{44DA5033-F000-7100-CE27-14991B4E451B}"/>
          </ac:spMkLst>
        </pc:spChg>
        <pc:spChg chg="add del mod">
          <ac:chgData name="Yoshida, Shaila" userId="4c921543-64ff-4e81-a08e-4f344edbbf12" providerId="ADAL" clId="{770A11CF-7388-4B2E-A69E-4690B05C8FF0}" dt="2024-08-30T13:09:53.973" v="189" actId="478"/>
          <ac:spMkLst>
            <pc:docMk/>
            <pc:sldMk cId="967400764" sldId="342"/>
            <ac:spMk id="9" creationId="{C5CD35FA-2583-0678-5DB6-E983D095147B}"/>
          </ac:spMkLst>
        </pc:spChg>
        <pc:spChg chg="mod">
          <ac:chgData name="Yoshida, Shaila" userId="4c921543-64ff-4e81-a08e-4f344edbbf12" providerId="ADAL" clId="{770A11CF-7388-4B2E-A69E-4690B05C8FF0}" dt="2024-08-30T14:46:34.716" v="251" actId="1076"/>
          <ac:spMkLst>
            <pc:docMk/>
            <pc:sldMk cId="967400764" sldId="342"/>
            <ac:spMk id="16" creationId="{481B5A2D-AE95-234D-018A-E4B2FFE3476A}"/>
          </ac:spMkLst>
        </pc:spChg>
        <pc:picChg chg="mod">
          <ac:chgData name="Yoshida, Shaila" userId="4c921543-64ff-4e81-a08e-4f344edbbf12" providerId="ADAL" clId="{770A11CF-7388-4B2E-A69E-4690B05C8FF0}" dt="2024-08-30T14:56:51.940" v="306" actId="1038"/>
          <ac:picMkLst>
            <pc:docMk/>
            <pc:sldMk cId="967400764" sldId="342"/>
            <ac:picMk id="12" creationId="{10FEFA3E-7E14-7672-FD33-1869F45FD98F}"/>
          </ac:picMkLst>
        </pc:picChg>
        <pc:picChg chg="mod">
          <ac:chgData name="Yoshida, Shaila" userId="4c921543-64ff-4e81-a08e-4f344edbbf12" providerId="ADAL" clId="{770A11CF-7388-4B2E-A69E-4690B05C8FF0}" dt="2024-08-30T14:47:08.668" v="256" actId="1076"/>
          <ac:picMkLst>
            <pc:docMk/>
            <pc:sldMk cId="967400764" sldId="342"/>
            <ac:picMk id="15" creationId="{27BC4B30-D1D2-AD7B-1432-D1537EF8578F}"/>
          </ac:picMkLst>
        </pc:picChg>
        <pc:cxnChg chg="mod">
          <ac:chgData name="Yoshida, Shaila" userId="4c921543-64ff-4e81-a08e-4f344edbbf12" providerId="ADAL" clId="{770A11CF-7388-4B2E-A69E-4690B05C8FF0}" dt="2024-08-30T14:56:39.547" v="296" actId="1038"/>
          <ac:cxnSpMkLst>
            <pc:docMk/>
            <pc:sldMk cId="967400764" sldId="342"/>
            <ac:cxnSpMk id="13" creationId="{B3AF1AED-9935-F922-6AF6-26974554E545}"/>
          </ac:cxnSpMkLst>
        </pc:cxnChg>
        <pc:extLst>
          <p:ext xmlns:p="http://schemas.openxmlformats.org/presentationml/2006/main" uri="{D6D511B9-2390-475A-947B-AFAB55BFBCF1}">
            <pc226:cmChg xmlns:pc226="http://schemas.microsoft.com/office/powerpoint/2022/06/main/command" chg="del">
              <pc226:chgData name="Yoshida, Shaila" userId="4c921543-64ff-4e81-a08e-4f344edbbf12" providerId="ADAL" clId="{770A11CF-7388-4B2E-A69E-4690B05C8FF0}" dt="2024-08-30T13:10:23.384" v="196"/>
              <pc2:cmMkLst xmlns:pc2="http://schemas.microsoft.com/office/powerpoint/2019/9/main/command">
                <pc:docMk/>
                <pc:sldMk cId="967400764" sldId="342"/>
                <pc2:cmMk id="{7D726CC8-F7FC-427D-A4AF-85D3C520C4AC}"/>
              </pc2:cmMkLst>
            </pc226:cmChg>
          </p:ext>
        </pc:extLst>
      </pc:sldChg>
      <pc:sldChg chg="modSp add mod">
        <pc:chgData name="Yoshida, Shaila" userId="4c921543-64ff-4e81-a08e-4f344edbbf12" providerId="ADAL" clId="{770A11CF-7388-4B2E-A69E-4690B05C8FF0}" dt="2024-08-30T15:04:30.165" v="307" actId="20577"/>
        <pc:sldMkLst>
          <pc:docMk/>
          <pc:sldMk cId="674282869" sldId="344"/>
        </pc:sldMkLst>
        <pc:spChg chg="mod">
          <ac:chgData name="Yoshida, Shaila" userId="4c921543-64ff-4e81-a08e-4f344edbbf12" providerId="ADAL" clId="{770A11CF-7388-4B2E-A69E-4690B05C8FF0}" dt="2024-08-30T12:59:40.152" v="99" actId="20577"/>
          <ac:spMkLst>
            <pc:docMk/>
            <pc:sldMk cId="674282869" sldId="344"/>
            <ac:spMk id="2" creationId="{890F2370-6A4D-053B-4D3F-EF33703E4D6F}"/>
          </ac:spMkLst>
        </pc:spChg>
        <pc:graphicFrameChg chg="mod modGraphic">
          <ac:chgData name="Yoshida, Shaila" userId="4c921543-64ff-4e81-a08e-4f344edbbf12" providerId="ADAL" clId="{770A11CF-7388-4B2E-A69E-4690B05C8FF0}" dt="2024-08-30T15:04:30.165" v="307" actId="20577"/>
          <ac:graphicFrameMkLst>
            <pc:docMk/>
            <pc:sldMk cId="674282869" sldId="344"/>
            <ac:graphicFrameMk id="3" creationId="{108D17C3-A22A-2AE1-DE76-36547172ED2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Type of organization</a:t>
            </a:r>
          </a:p>
          <a:p>
            <a:pPr>
              <a:defRPr sz="1200" b="1">
                <a:solidFill>
                  <a:schemeClr val="tx2"/>
                </a:solidFill>
              </a:defRPr>
            </a:pPr>
            <a:r>
              <a:rPr lang="en-US" sz="1200" b="0" dirty="0">
                <a:solidFill>
                  <a:schemeClr val="tx2"/>
                </a:solidFill>
              </a:rPr>
              <a:t>(% of total)</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Freestanding multi-specialty infusion center (ambulatory infusion center)</c:v>
                </c:pt>
                <c:pt idx="1">
                  <c:v>Hospital outpatient infusion center</c:v>
                </c:pt>
                <c:pt idx="2">
                  <c:v>Pharmacy-based infusion center</c:v>
                </c:pt>
                <c:pt idx="3">
                  <c:v>Office-based infusion center</c:v>
                </c:pt>
                <c:pt idx="4">
                  <c:v>Provider-office, specializing in neurology</c:v>
                </c:pt>
                <c:pt idx="5">
                  <c:v>Provider-office, not specified</c:v>
                </c:pt>
                <c:pt idx="6">
                  <c:v>Research center</c:v>
                </c:pt>
                <c:pt idx="7">
                  <c:v>Home infusion</c:v>
                </c:pt>
              </c:strCache>
            </c:strRef>
          </c:cat>
          <c:val>
            <c:numRef>
              <c:f>Sheet1!$B$2:$B$9</c:f>
              <c:numCache>
                <c:formatCode>0%</c:formatCode>
                <c:ptCount val="8"/>
                <c:pt idx="0">
                  <c:v>0.37693498452012386</c:v>
                </c:pt>
                <c:pt idx="1">
                  <c:v>0.29256965944272445</c:v>
                </c:pt>
                <c:pt idx="2">
                  <c:v>0.25</c:v>
                </c:pt>
                <c:pt idx="3">
                  <c:v>0.24690402476780185</c:v>
                </c:pt>
                <c:pt idx="4">
                  <c:v>0.23219814241486067</c:v>
                </c:pt>
                <c:pt idx="5">
                  <c:v>0.12770897832817338</c:v>
                </c:pt>
                <c:pt idx="6">
                  <c:v>9.2105263157894732E-2</c:v>
                </c:pt>
                <c:pt idx="7">
                  <c:v>7.6625386996904021E-2</c:v>
                </c:pt>
              </c:numCache>
            </c:numRef>
          </c:val>
          <c:extLst>
            <c:ext xmlns:c16="http://schemas.microsoft.com/office/drawing/2014/chart" uri="{C3380CC4-5D6E-409C-BE32-E72D297353CC}">
              <c16:uniqueId val="{00000000-C9C7-43B9-8DF0-168831D27235}"/>
            </c:ext>
          </c:extLst>
        </c:ser>
        <c:dLbls>
          <c:showLegendKey val="0"/>
          <c:showVal val="0"/>
          <c:showCatName val="0"/>
          <c:showSerName val="0"/>
          <c:showPercent val="0"/>
          <c:showBubbleSize val="0"/>
        </c:dLbls>
        <c:gapWidth val="182"/>
        <c:axId val="454051823"/>
        <c:axId val="454052303"/>
      </c:barChart>
      <c:catAx>
        <c:axId val="4540518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454052303"/>
        <c:crosses val="autoZero"/>
        <c:auto val="1"/>
        <c:lblAlgn val="ctr"/>
        <c:lblOffset val="100"/>
        <c:noMultiLvlLbl val="0"/>
      </c:catAx>
      <c:valAx>
        <c:axId val="454052303"/>
        <c:scaling>
          <c:orientation val="minMax"/>
        </c:scaling>
        <c:delete val="1"/>
        <c:axPos val="t"/>
        <c:numFmt formatCode="0%" sourceLinked="1"/>
        <c:majorTickMark val="none"/>
        <c:minorTickMark val="none"/>
        <c:tickLblPos val="nextTo"/>
        <c:crossAx val="45405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Successfully had a claim reimbursed for monoclonal antibodies directed against amyloid for the treatment of Alzheimer's Disease</a:t>
            </a:r>
          </a:p>
          <a:p>
            <a:pPr>
              <a:defRPr sz="1200" b="1">
                <a:solidFill>
                  <a:schemeClr val="tx2"/>
                </a:solidFill>
              </a:defRPr>
            </a:pPr>
            <a:r>
              <a:rPr lang="en-US" sz="1200" b="0" dirty="0">
                <a:solidFill>
                  <a:schemeClr val="tx2"/>
                </a:solidFill>
              </a:rPr>
              <a:t>(% of total)</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45-45E6-B3B8-62C19F1A03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45-45E6-B3B8-62C19F1A0370}"/>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D45-45E6-B3B8-62C19F1A0370}"/>
                </c:ext>
              </c:extLst>
            </c:dLbl>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D45-45E6-B3B8-62C19F1A037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0.9279069767441861</c:v>
                </c:pt>
                <c:pt idx="1">
                  <c:v>7.0000000000000007E-2</c:v>
                </c:pt>
              </c:numCache>
            </c:numRef>
          </c:val>
          <c:extLst>
            <c:ext xmlns:c16="http://schemas.microsoft.com/office/drawing/2014/chart" uri="{C3380CC4-5D6E-409C-BE32-E72D297353CC}">
              <c16:uniqueId val="{00000006-BD45-45E6-B3B8-62C19F1A0370}"/>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Payers reimbursed claims for monoclonal antibodies directed against amyloid for the treatment of Alzheimer's Disease</a:t>
            </a:r>
          </a:p>
          <a:p>
            <a:pPr>
              <a:defRPr sz="1200" b="1">
                <a:solidFill>
                  <a:schemeClr val="tx2"/>
                </a:solidFill>
              </a:defRPr>
            </a:pPr>
            <a:r>
              <a:rPr lang="en-US" sz="1200" b="0" dirty="0">
                <a:solidFill>
                  <a:schemeClr val="tx2"/>
                </a:solidFill>
              </a:rPr>
              <a:t>(% of those who have had a successful claim)</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Medicare/Medicaid</c:v>
                </c:pt>
                <c:pt idx="1">
                  <c:v>Aetna</c:v>
                </c:pt>
                <c:pt idx="2">
                  <c:v>BCBS</c:v>
                </c:pt>
                <c:pt idx="3">
                  <c:v>Cigna</c:v>
                </c:pt>
                <c:pt idx="4">
                  <c:v>I don’t know</c:v>
                </c:pt>
                <c:pt idx="5">
                  <c:v>UHC</c:v>
                </c:pt>
              </c:strCache>
            </c:strRef>
          </c:cat>
          <c:val>
            <c:numRef>
              <c:f>Sheet1!$B$2:$B$7</c:f>
              <c:numCache>
                <c:formatCode>0%</c:formatCode>
                <c:ptCount val="6"/>
                <c:pt idx="0">
                  <c:v>0.605020920502092</c:v>
                </c:pt>
                <c:pt idx="1">
                  <c:v>0.40502092050209204</c:v>
                </c:pt>
                <c:pt idx="2">
                  <c:v>0.40334728033472805</c:v>
                </c:pt>
                <c:pt idx="3">
                  <c:v>0.32552301255230126</c:v>
                </c:pt>
                <c:pt idx="4">
                  <c:v>1.2552301255230125E-2</c:v>
                </c:pt>
                <c:pt idx="5">
                  <c:v>1.6736401673640166E-3</c:v>
                </c:pt>
              </c:numCache>
            </c:numRef>
          </c:val>
          <c:extLst>
            <c:ext xmlns:c16="http://schemas.microsoft.com/office/drawing/2014/chart" uri="{C3380CC4-5D6E-409C-BE32-E72D297353CC}">
              <c16:uniqueId val="{00000000-6795-47CD-83D8-3603A87B67BB}"/>
            </c:ext>
          </c:extLst>
        </c:ser>
        <c:dLbls>
          <c:showLegendKey val="0"/>
          <c:showVal val="0"/>
          <c:showCatName val="0"/>
          <c:showSerName val="0"/>
          <c:showPercent val="0"/>
          <c:showBubbleSize val="0"/>
        </c:dLbls>
        <c:gapWidth val="182"/>
        <c:axId val="454051823"/>
        <c:axId val="454052303"/>
      </c:barChart>
      <c:catAx>
        <c:axId val="4540518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454052303"/>
        <c:crosses val="autoZero"/>
        <c:auto val="1"/>
        <c:lblAlgn val="ctr"/>
        <c:lblOffset val="100"/>
        <c:noMultiLvlLbl val="0"/>
      </c:catAx>
      <c:valAx>
        <c:axId val="454052303"/>
        <c:scaling>
          <c:orientation val="minMax"/>
        </c:scaling>
        <c:delete val="1"/>
        <c:axPos val="t"/>
        <c:numFmt formatCode="0%" sourceLinked="1"/>
        <c:majorTickMark val="none"/>
        <c:minorTickMark val="none"/>
        <c:tickLblPos val="nextTo"/>
        <c:crossAx val="45405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Organization method to acquire drugs</a:t>
            </a:r>
          </a:p>
          <a:p>
            <a:pPr>
              <a:defRPr sz="1200" b="1">
                <a:solidFill>
                  <a:schemeClr val="tx2"/>
                </a:solidFill>
              </a:defRPr>
            </a:pPr>
            <a:r>
              <a:rPr lang="en-US" sz="1200" b="0" dirty="0">
                <a:solidFill>
                  <a:schemeClr val="tx2"/>
                </a:solidFill>
              </a:rPr>
              <a:t>(N=6</a:t>
            </a:r>
            <a:r>
              <a:rPr lang="en-US" sz="1200" b="0" baseline="0" dirty="0">
                <a:solidFill>
                  <a:schemeClr val="tx2"/>
                </a:solidFill>
              </a:rPr>
              <a:t>)</a:t>
            </a:r>
            <a:endParaRPr lang="en-US" sz="1200" b="0" dirty="0">
              <a:solidFill>
                <a:schemeClr val="tx2"/>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 acquire directly from the manufacturer or a distributor (ie, buy-and-bill)</c:v>
                </c:pt>
                <c:pt idx="1">
                  <c:v>We acquire it from a specialty pharmacy (ie, white bagging)</c:v>
                </c:pt>
              </c:strCache>
            </c:strRef>
          </c:cat>
          <c:val>
            <c:numRef>
              <c:f>Sheet1!$B$2:$B$3</c:f>
              <c:numCache>
                <c:formatCode>General</c:formatCode>
                <c:ptCount val="2"/>
                <c:pt idx="0">
                  <c:v>6</c:v>
                </c:pt>
                <c:pt idx="1">
                  <c:v>4</c:v>
                </c:pt>
              </c:numCache>
            </c:numRef>
          </c:val>
          <c:extLst>
            <c:ext xmlns:c16="http://schemas.microsoft.com/office/drawing/2014/chart" uri="{C3380CC4-5D6E-409C-BE32-E72D297353CC}">
              <c16:uniqueId val="{00000000-7AA7-45CE-8015-972E84C56FC2}"/>
            </c:ext>
          </c:extLst>
        </c:ser>
        <c:dLbls>
          <c:showLegendKey val="0"/>
          <c:showVal val="0"/>
          <c:showCatName val="0"/>
          <c:showSerName val="0"/>
          <c:showPercent val="0"/>
          <c:showBubbleSize val="0"/>
        </c:dLbls>
        <c:gapWidth val="182"/>
        <c:axId val="490339055"/>
        <c:axId val="490342895"/>
      </c:barChart>
      <c:catAx>
        <c:axId val="4903390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490342895"/>
        <c:crosses val="autoZero"/>
        <c:auto val="1"/>
        <c:lblAlgn val="ctr"/>
        <c:lblOffset val="100"/>
        <c:noMultiLvlLbl val="0"/>
      </c:catAx>
      <c:valAx>
        <c:axId val="490342895"/>
        <c:scaling>
          <c:orientation val="minMax"/>
        </c:scaling>
        <c:delete val="1"/>
        <c:axPos val="t"/>
        <c:numFmt formatCode="General" sourceLinked="1"/>
        <c:majorTickMark val="none"/>
        <c:minorTickMark val="none"/>
        <c:tickLblPos val="nextTo"/>
        <c:crossAx val="49033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Resources to learn about new medications and implement them into practice/center</a:t>
            </a:r>
          </a:p>
          <a:p>
            <a:pPr>
              <a:defRPr sz="1200" b="1">
                <a:solidFill>
                  <a:schemeClr val="tx2"/>
                </a:solidFill>
              </a:defRPr>
            </a:pPr>
            <a:r>
              <a:rPr lang="en-US" sz="1200" b="0" dirty="0">
                <a:solidFill>
                  <a:schemeClr val="tx2"/>
                </a:solidFill>
              </a:rPr>
              <a:t>(N=6)</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Food and Drug Administration (FDA)-approved manufacturer labeling</c:v>
                </c:pt>
                <c:pt idx="1">
                  <c:v>Centers for Medicare and Medicaid Services (CMS) National Coverage Determinations (NCDs)</c:v>
                </c:pt>
                <c:pt idx="2">
                  <c:v>Payer-specific medical policies</c:v>
                </c:pt>
                <c:pt idx="3">
                  <c:v>Biopharmaceutical representatives (eg, Medical Science Liaisons (MSLs))</c:v>
                </c:pt>
                <c:pt idx="4">
                  <c:v>National Infusion Center Association (NICA) guidance</c:v>
                </c:pt>
                <c:pt idx="5">
                  <c:v>Medicare Administrative Contractor (MAC) resources</c:v>
                </c:pt>
              </c:strCache>
            </c:strRef>
          </c:cat>
          <c:val>
            <c:numRef>
              <c:f>Sheet1!$B$2:$B$7</c:f>
              <c:numCache>
                <c:formatCode>General</c:formatCode>
                <c:ptCount val="6"/>
                <c:pt idx="0">
                  <c:v>6</c:v>
                </c:pt>
                <c:pt idx="1">
                  <c:v>6</c:v>
                </c:pt>
                <c:pt idx="2">
                  <c:v>6</c:v>
                </c:pt>
                <c:pt idx="3">
                  <c:v>6</c:v>
                </c:pt>
                <c:pt idx="4">
                  <c:v>6</c:v>
                </c:pt>
                <c:pt idx="5">
                  <c:v>5</c:v>
                </c:pt>
              </c:numCache>
            </c:numRef>
          </c:val>
          <c:extLst>
            <c:ext xmlns:c16="http://schemas.microsoft.com/office/drawing/2014/chart" uri="{C3380CC4-5D6E-409C-BE32-E72D297353CC}">
              <c16:uniqueId val="{00000000-7AA7-45CE-8015-972E84C56FC2}"/>
            </c:ext>
          </c:extLst>
        </c:ser>
        <c:dLbls>
          <c:showLegendKey val="0"/>
          <c:showVal val="0"/>
          <c:showCatName val="0"/>
          <c:showSerName val="0"/>
          <c:showPercent val="0"/>
          <c:showBubbleSize val="0"/>
        </c:dLbls>
        <c:gapWidth val="182"/>
        <c:axId val="490339055"/>
        <c:axId val="490342895"/>
      </c:barChart>
      <c:catAx>
        <c:axId val="4903390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490342895"/>
        <c:crosses val="autoZero"/>
        <c:auto val="1"/>
        <c:lblAlgn val="ctr"/>
        <c:lblOffset val="100"/>
        <c:noMultiLvlLbl val="0"/>
      </c:catAx>
      <c:valAx>
        <c:axId val="490342895"/>
        <c:scaling>
          <c:orientation val="minMax"/>
        </c:scaling>
        <c:delete val="1"/>
        <c:axPos val="t"/>
        <c:numFmt formatCode="General" sourceLinked="1"/>
        <c:majorTickMark val="none"/>
        <c:minorTickMark val="none"/>
        <c:tickLblPos val="nextTo"/>
        <c:crossAx val="49033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Steps that pose</a:t>
            </a:r>
            <a:r>
              <a:rPr lang="en-US" sz="1200" b="1" baseline="0" dirty="0">
                <a:solidFill>
                  <a:schemeClr val="tx2"/>
                </a:solidFill>
              </a:rPr>
              <a:t> challenges to infusion centers for administering mAbs for patients with Alzheimer’s disease</a:t>
            </a:r>
          </a:p>
          <a:p>
            <a:pPr>
              <a:defRPr sz="1200" b="1">
                <a:solidFill>
                  <a:schemeClr val="tx2"/>
                </a:solidFill>
              </a:defRPr>
            </a:pPr>
            <a:r>
              <a:rPr lang="en-US" sz="1200" b="0" baseline="0" dirty="0">
                <a:solidFill>
                  <a:schemeClr val="tx2"/>
                </a:solidFill>
              </a:rPr>
              <a:t>(N=6)</a:t>
            </a:r>
            <a:endParaRPr lang="en-US" sz="1200" b="0" dirty="0">
              <a:solidFill>
                <a:schemeClr val="tx2"/>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Claims and reimbursement</c:v>
                </c:pt>
                <c:pt idx="1">
                  <c:v>Patient-related concerns (eg, lack of adherence, follow-through)</c:v>
                </c:pt>
                <c:pt idx="2">
                  <c:v>Provider documentation/patient selection</c:v>
                </c:pt>
                <c:pt idx="3">
                  <c:v>Access to amyloid pre-test and MRI scheduling</c:v>
                </c:pt>
                <c:pt idx="4">
                  <c:v>Labor intensity of safety monitoring</c:v>
                </c:pt>
                <c:pt idx="5">
                  <c:v>Product acquisition </c:v>
                </c:pt>
                <c:pt idx="6">
                  <c:v>Preparation of product </c:v>
                </c:pt>
                <c:pt idx="7">
                  <c:v>Infusion administration</c:v>
                </c:pt>
                <c:pt idx="8">
                  <c:v>Storage and handling </c:v>
                </c:pt>
                <c:pt idx="9">
                  <c:v>Following federal/state regulatory guidelines (eg, navigating required patient registries)</c:v>
                </c:pt>
              </c:strCache>
            </c:strRef>
          </c:cat>
          <c:val>
            <c:numRef>
              <c:f>Sheet1!$B$2:$B$11</c:f>
              <c:numCache>
                <c:formatCode>General</c:formatCode>
                <c:ptCount val="10"/>
                <c:pt idx="0">
                  <c:v>5</c:v>
                </c:pt>
                <c:pt idx="1">
                  <c:v>1</c:v>
                </c:pt>
                <c:pt idx="2">
                  <c:v>1</c:v>
                </c:pt>
                <c:pt idx="3">
                  <c:v>1</c:v>
                </c:pt>
                <c:pt idx="4">
                  <c:v>1</c:v>
                </c:pt>
                <c:pt idx="5">
                  <c:v>0</c:v>
                </c:pt>
                <c:pt idx="6">
                  <c:v>0</c:v>
                </c:pt>
                <c:pt idx="7">
                  <c:v>0</c:v>
                </c:pt>
                <c:pt idx="8">
                  <c:v>0</c:v>
                </c:pt>
                <c:pt idx="9">
                  <c:v>0</c:v>
                </c:pt>
              </c:numCache>
            </c:numRef>
          </c:val>
          <c:extLst>
            <c:ext xmlns:c16="http://schemas.microsoft.com/office/drawing/2014/chart" uri="{C3380CC4-5D6E-409C-BE32-E72D297353CC}">
              <c16:uniqueId val="{00000000-7AA7-45CE-8015-972E84C56FC2}"/>
            </c:ext>
          </c:extLst>
        </c:ser>
        <c:dLbls>
          <c:showLegendKey val="0"/>
          <c:showVal val="0"/>
          <c:showCatName val="0"/>
          <c:showSerName val="0"/>
          <c:showPercent val="0"/>
          <c:showBubbleSize val="0"/>
        </c:dLbls>
        <c:gapWidth val="182"/>
        <c:axId val="490339055"/>
        <c:axId val="490342895"/>
      </c:barChart>
      <c:catAx>
        <c:axId val="4903390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490342895"/>
        <c:crosses val="autoZero"/>
        <c:auto val="1"/>
        <c:lblAlgn val="ctr"/>
        <c:lblOffset val="100"/>
        <c:noMultiLvlLbl val="0"/>
      </c:catAx>
      <c:valAx>
        <c:axId val="490342895"/>
        <c:scaling>
          <c:orientation val="minMax"/>
        </c:scaling>
        <c:delete val="1"/>
        <c:axPos val="t"/>
        <c:numFmt formatCode="General" sourceLinked="1"/>
        <c:majorTickMark val="none"/>
        <c:minorTickMark val="none"/>
        <c:tickLblPos val="nextTo"/>
        <c:crossAx val="49033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Sources received guidance on the patient registry process for mAbs</a:t>
            </a:r>
          </a:p>
          <a:p>
            <a:pPr>
              <a:defRPr sz="1200" b="1">
                <a:solidFill>
                  <a:schemeClr val="tx2"/>
                </a:solidFill>
              </a:defRPr>
            </a:pPr>
            <a:r>
              <a:rPr lang="en-US" sz="1200" b="0" dirty="0">
                <a:solidFill>
                  <a:schemeClr val="tx2"/>
                </a:solidFill>
              </a:rPr>
              <a:t>(N=6)</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CMS</c:v>
                </c:pt>
                <c:pt idx="1">
                  <c:v>Manufacturers </c:v>
                </c:pt>
                <c:pt idx="2">
                  <c:v>Medicare Administrative Contractor (MAC) </c:v>
                </c:pt>
                <c:pt idx="3">
                  <c:v>National Infusion Center Association (NICA)</c:v>
                </c:pt>
                <c:pt idx="4">
                  <c:v>We did not receive any guidance</c:v>
                </c:pt>
                <c:pt idx="5">
                  <c:v>Provider offices </c:v>
                </c:pt>
              </c:strCache>
            </c:strRef>
          </c:cat>
          <c:val>
            <c:numRef>
              <c:f>Sheet1!$B$2:$B$7</c:f>
              <c:numCache>
                <c:formatCode>General</c:formatCode>
                <c:ptCount val="6"/>
                <c:pt idx="0">
                  <c:v>4</c:v>
                </c:pt>
                <c:pt idx="1">
                  <c:v>4</c:v>
                </c:pt>
                <c:pt idx="2">
                  <c:v>2</c:v>
                </c:pt>
                <c:pt idx="3">
                  <c:v>2</c:v>
                </c:pt>
                <c:pt idx="4">
                  <c:v>1</c:v>
                </c:pt>
                <c:pt idx="5">
                  <c:v>0</c:v>
                </c:pt>
              </c:numCache>
            </c:numRef>
          </c:val>
          <c:extLst>
            <c:ext xmlns:c16="http://schemas.microsoft.com/office/drawing/2014/chart" uri="{C3380CC4-5D6E-409C-BE32-E72D297353CC}">
              <c16:uniqueId val="{00000000-7AA7-45CE-8015-972E84C56FC2}"/>
            </c:ext>
          </c:extLst>
        </c:ser>
        <c:dLbls>
          <c:showLegendKey val="0"/>
          <c:showVal val="0"/>
          <c:showCatName val="0"/>
          <c:showSerName val="0"/>
          <c:showPercent val="0"/>
          <c:showBubbleSize val="0"/>
        </c:dLbls>
        <c:gapWidth val="182"/>
        <c:axId val="490339055"/>
        <c:axId val="490342895"/>
      </c:barChart>
      <c:catAx>
        <c:axId val="4903390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490342895"/>
        <c:crosses val="autoZero"/>
        <c:auto val="1"/>
        <c:lblAlgn val="ctr"/>
        <c:lblOffset val="100"/>
        <c:noMultiLvlLbl val="0"/>
      </c:catAx>
      <c:valAx>
        <c:axId val="490342895"/>
        <c:scaling>
          <c:orientation val="minMax"/>
        </c:scaling>
        <c:delete val="1"/>
        <c:axPos val="t"/>
        <c:numFmt formatCode="General" sourceLinked="1"/>
        <c:majorTickMark val="none"/>
        <c:minorTickMark val="none"/>
        <c:tickLblPos val="nextTo"/>
        <c:crossAx val="49033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Reasons for participating in a patient registry for mAbs for AD</a:t>
            </a:r>
          </a:p>
          <a:p>
            <a:pPr>
              <a:defRPr sz="1200" b="1">
                <a:solidFill>
                  <a:schemeClr val="tx2"/>
                </a:solidFill>
              </a:defRPr>
            </a:pPr>
            <a:r>
              <a:rPr lang="en-US" sz="1200" b="0" dirty="0">
                <a:solidFill>
                  <a:schemeClr val="tx2"/>
                </a:solidFill>
              </a:rPr>
              <a:t>(n=4)</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 be compliant with the CMS’s National Coverage Determinations (NCDs)</c:v>
                </c:pt>
                <c:pt idx="1">
                  <c:v>To ensure reimbursement for mAbs for AD</c:v>
                </c:pt>
                <c:pt idx="2">
                  <c:v>To ensure no disruption in patient access to mAbs </c:v>
                </c:pt>
                <c:pt idx="3">
                  <c:v>To support the clinician in data collection efforts</c:v>
                </c:pt>
              </c:strCache>
            </c:strRef>
          </c:cat>
          <c:val>
            <c:numRef>
              <c:f>Sheet1!$B$2:$B$5</c:f>
              <c:numCache>
                <c:formatCode>General</c:formatCode>
                <c:ptCount val="4"/>
                <c:pt idx="0">
                  <c:v>3</c:v>
                </c:pt>
                <c:pt idx="1">
                  <c:v>3</c:v>
                </c:pt>
                <c:pt idx="2">
                  <c:v>3</c:v>
                </c:pt>
                <c:pt idx="3">
                  <c:v>1</c:v>
                </c:pt>
              </c:numCache>
            </c:numRef>
          </c:val>
          <c:extLst>
            <c:ext xmlns:c16="http://schemas.microsoft.com/office/drawing/2014/chart" uri="{C3380CC4-5D6E-409C-BE32-E72D297353CC}">
              <c16:uniqueId val="{00000000-1029-43AB-8CBA-707FCE88B840}"/>
            </c:ext>
          </c:extLst>
        </c:ser>
        <c:dLbls>
          <c:showLegendKey val="0"/>
          <c:showVal val="0"/>
          <c:showCatName val="0"/>
          <c:showSerName val="0"/>
          <c:showPercent val="0"/>
          <c:showBubbleSize val="0"/>
        </c:dLbls>
        <c:gapWidth val="182"/>
        <c:axId val="490339055"/>
        <c:axId val="490342895"/>
      </c:barChart>
      <c:catAx>
        <c:axId val="4903390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490342895"/>
        <c:crosses val="autoZero"/>
        <c:auto val="1"/>
        <c:lblAlgn val="ctr"/>
        <c:lblOffset val="100"/>
        <c:noMultiLvlLbl val="0"/>
      </c:catAx>
      <c:valAx>
        <c:axId val="490342895"/>
        <c:scaling>
          <c:orientation val="minMax"/>
        </c:scaling>
        <c:delete val="1"/>
        <c:axPos val="t"/>
        <c:numFmt formatCode="General" sourceLinked="1"/>
        <c:majorTickMark val="none"/>
        <c:minorTickMark val="none"/>
        <c:tickLblPos val="nextTo"/>
        <c:crossAx val="49033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Challenges in participating in a patient registry for mAbs for AD</a:t>
            </a:r>
          </a:p>
          <a:p>
            <a:pPr>
              <a:defRPr sz="1200" b="1">
                <a:solidFill>
                  <a:schemeClr val="tx2"/>
                </a:solidFill>
              </a:defRPr>
            </a:pPr>
            <a:r>
              <a:rPr lang="en-US" sz="1200" b="0" dirty="0">
                <a:solidFill>
                  <a:schemeClr val="tx2"/>
                </a:solidFill>
              </a:rPr>
              <a:t>(n=4)</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Challenges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Lack of clarity on roles and responsibilities (ie, infusion center vs the referring prescriber)      </c:v>
                </c:pt>
                <c:pt idx="1">
                  <c:v>Administrative burden of entering patient registry data </c:v>
                </c:pt>
                <c:pt idx="2">
                  <c:v>Lack of access to information required to be entered in the registry </c:v>
                </c:pt>
                <c:pt idx="3">
                  <c:v>Lack of access to compliant software management systems to securely upload patient registry data </c:v>
                </c:pt>
                <c:pt idx="4">
                  <c:v>Training personnel to use patient registries is too laborious</c:v>
                </c:pt>
                <c:pt idx="5">
                  <c:v>Technical difficulties accessing the patient registry</c:v>
                </c:pt>
                <c:pt idx="6">
                  <c:v>Difficulty in obtaining the right information to properly code and submit valid claims (ie, Z00.6 code, registry trial numbers, modifiers)</c:v>
                </c:pt>
                <c:pt idx="7">
                  <c:v>Reimbursement delays</c:v>
                </c:pt>
                <c:pt idx="8">
                  <c:v>Filing claims for reimbursement as an infusion provider who did not prescribe the mAb</c:v>
                </c:pt>
                <c:pt idx="9">
                  <c:v>Lack of clarity in accurately completing claims forms </c:v>
                </c:pt>
              </c:strCache>
            </c:strRef>
          </c:cat>
          <c:val>
            <c:numRef>
              <c:f>Sheet1!$B$2:$B$11</c:f>
              <c:numCache>
                <c:formatCode>General</c:formatCode>
                <c:ptCount val="10"/>
                <c:pt idx="0">
                  <c:v>2</c:v>
                </c:pt>
                <c:pt idx="1">
                  <c:v>2</c:v>
                </c:pt>
                <c:pt idx="2">
                  <c:v>1</c:v>
                </c:pt>
                <c:pt idx="3">
                  <c:v>0</c:v>
                </c:pt>
                <c:pt idx="4">
                  <c:v>0</c:v>
                </c:pt>
                <c:pt idx="5">
                  <c:v>1</c:v>
                </c:pt>
                <c:pt idx="6">
                  <c:v>1</c:v>
                </c:pt>
                <c:pt idx="7">
                  <c:v>3</c:v>
                </c:pt>
                <c:pt idx="8">
                  <c:v>0</c:v>
                </c:pt>
                <c:pt idx="9">
                  <c:v>1</c:v>
                </c:pt>
              </c:numCache>
            </c:numRef>
          </c:val>
          <c:extLst>
            <c:ext xmlns:c16="http://schemas.microsoft.com/office/drawing/2014/chart" uri="{C3380CC4-5D6E-409C-BE32-E72D297353CC}">
              <c16:uniqueId val="{00000000-9345-4981-80EC-CE03EA075CDC}"/>
            </c:ext>
          </c:extLst>
        </c:ser>
        <c:ser>
          <c:idx val="1"/>
          <c:order val="1"/>
          <c:tx>
            <c:strRef>
              <c:f>Sheet1!$C$1</c:f>
              <c:strCache>
                <c:ptCount val="1"/>
                <c:pt idx="0">
                  <c:v>Most challenging</c:v>
                </c:pt>
              </c:strCache>
            </c:strRef>
          </c:tx>
          <c:spPr>
            <a:solidFill>
              <a:schemeClr val="accent2"/>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45-4981-80EC-CE03EA075CDC}"/>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45-4981-80EC-CE03EA075CDC}"/>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45-4981-80EC-CE03EA075CD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Lack of clarity on roles and responsibilities (ie, infusion center vs the referring prescriber)      </c:v>
                </c:pt>
                <c:pt idx="1">
                  <c:v>Administrative burden of entering patient registry data </c:v>
                </c:pt>
                <c:pt idx="2">
                  <c:v>Lack of access to information required to be entered in the registry </c:v>
                </c:pt>
                <c:pt idx="3">
                  <c:v>Lack of access to compliant software management systems to securely upload patient registry data </c:v>
                </c:pt>
                <c:pt idx="4">
                  <c:v>Training personnel to use patient registries is too laborious</c:v>
                </c:pt>
                <c:pt idx="5">
                  <c:v>Technical difficulties accessing the patient registry</c:v>
                </c:pt>
                <c:pt idx="6">
                  <c:v>Difficulty in obtaining the right information to properly code and submit valid claims (ie, Z00.6 code, registry trial numbers, modifiers)</c:v>
                </c:pt>
                <c:pt idx="7">
                  <c:v>Reimbursement delays</c:v>
                </c:pt>
                <c:pt idx="8">
                  <c:v>Filing claims for reimbursement as an infusion provider who did not prescribe the mAb</c:v>
                </c:pt>
                <c:pt idx="9">
                  <c:v>Lack of clarity in accurately completing claims forms </c:v>
                </c:pt>
              </c:strCache>
            </c:strRef>
          </c:cat>
          <c:val>
            <c:numRef>
              <c:f>Sheet1!$C$2:$C$11</c:f>
              <c:numCache>
                <c:formatCode>General</c:formatCode>
                <c:ptCount val="10"/>
                <c:pt idx="0">
                  <c:v>0</c:v>
                </c:pt>
                <c:pt idx="1">
                  <c:v>1</c:v>
                </c:pt>
                <c:pt idx="2">
                  <c:v>0</c:v>
                </c:pt>
                <c:pt idx="3">
                  <c:v>0</c:v>
                </c:pt>
                <c:pt idx="4">
                  <c:v>0</c:v>
                </c:pt>
                <c:pt idx="5">
                  <c:v>0</c:v>
                </c:pt>
                <c:pt idx="6">
                  <c:v>1</c:v>
                </c:pt>
                <c:pt idx="7">
                  <c:v>1</c:v>
                </c:pt>
                <c:pt idx="8">
                  <c:v>0</c:v>
                </c:pt>
                <c:pt idx="9">
                  <c:v>0</c:v>
                </c:pt>
              </c:numCache>
            </c:numRef>
          </c:val>
          <c:extLst>
            <c:ext xmlns:c16="http://schemas.microsoft.com/office/drawing/2014/chart" uri="{C3380CC4-5D6E-409C-BE32-E72D297353CC}">
              <c16:uniqueId val="{00000001-9345-4981-80EC-CE03EA075CDC}"/>
            </c:ext>
          </c:extLst>
        </c:ser>
        <c:dLbls>
          <c:showLegendKey val="0"/>
          <c:showVal val="0"/>
          <c:showCatName val="0"/>
          <c:showSerName val="0"/>
          <c:showPercent val="0"/>
          <c:showBubbleSize val="0"/>
        </c:dLbls>
        <c:gapWidth val="182"/>
        <c:axId val="490339055"/>
        <c:axId val="490342895"/>
      </c:barChart>
      <c:catAx>
        <c:axId val="4903390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490342895"/>
        <c:crosses val="autoZero"/>
        <c:auto val="1"/>
        <c:lblAlgn val="ctr"/>
        <c:lblOffset val="100"/>
        <c:noMultiLvlLbl val="0"/>
      </c:catAx>
      <c:valAx>
        <c:axId val="490342895"/>
        <c:scaling>
          <c:orientation val="minMax"/>
        </c:scaling>
        <c:delete val="1"/>
        <c:axPos val="t"/>
        <c:numFmt formatCode="General" sourceLinked="1"/>
        <c:majorTickMark val="none"/>
        <c:minorTickMark val="none"/>
        <c:tickLblPos val="nextTo"/>
        <c:crossAx val="4903390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Responsible for entering and submitting the information in the patient registry for mAbs</a:t>
            </a:r>
          </a:p>
          <a:p>
            <a:pPr>
              <a:defRPr sz="1200" b="1">
                <a:solidFill>
                  <a:schemeClr val="tx2"/>
                </a:solidFill>
              </a:defRPr>
            </a:pPr>
            <a:r>
              <a:rPr lang="en-US" sz="1200" b="0" dirty="0">
                <a:solidFill>
                  <a:schemeClr val="tx2"/>
                </a:solidFill>
              </a:rPr>
              <a:t>(N=6)</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14575768535543202"/>
          <c:y val="0.27765919015679008"/>
          <c:w val="0.43950719247409531"/>
          <c:h val="0.60593873594790248"/>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01-4C58-BC2D-50F0A83373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01-4C58-BC2D-50F0A83373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AF-42A2-8285-17C33EAD8D8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AF-42A2-8285-17C33EAD8D81}"/>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Prescribing clinician </c:v>
                </c:pt>
                <c:pt idx="1">
                  <c:v>Both</c:v>
                </c:pt>
                <c:pt idx="2">
                  <c:v>Don't know</c:v>
                </c:pt>
                <c:pt idx="3">
                  <c:v>The infusion center only</c:v>
                </c:pt>
              </c:strCache>
            </c:strRef>
          </c:cat>
          <c:val>
            <c:numRef>
              <c:f>Sheet1!$B$2:$B$5</c:f>
              <c:numCache>
                <c:formatCode>General</c:formatCode>
                <c:ptCount val="4"/>
                <c:pt idx="0">
                  <c:v>3</c:v>
                </c:pt>
                <c:pt idx="1">
                  <c:v>2</c:v>
                </c:pt>
                <c:pt idx="2">
                  <c:v>1</c:v>
                </c:pt>
                <c:pt idx="3">
                  <c:v>0</c:v>
                </c:pt>
              </c:numCache>
            </c:numRef>
          </c:val>
          <c:extLst>
            <c:ext xmlns:c16="http://schemas.microsoft.com/office/drawing/2014/chart" uri="{C3380CC4-5D6E-409C-BE32-E72D297353CC}">
              <c16:uniqueId val="{00000000-8397-493C-980F-E7029EAA9A5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810854632971115"/>
          <c:y val="0.19983855453895003"/>
          <c:w val="0.2310580696079014"/>
          <c:h val="0.6661716138459867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Role of an infusion practice/center in the patient registry for mAbs</a:t>
            </a:r>
          </a:p>
          <a:p>
            <a:pPr>
              <a:defRPr sz="1200" b="1">
                <a:solidFill>
                  <a:schemeClr val="tx2"/>
                </a:solidFill>
              </a:defRPr>
            </a:pPr>
            <a:r>
              <a:rPr lang="en-US" sz="1200" b="0" dirty="0">
                <a:solidFill>
                  <a:schemeClr val="tx2"/>
                </a:solidFill>
              </a:rPr>
              <a:t>(N=6) </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Confirm that the prescriber and patient are enrolled in the mAbs patient registry and ensure the registry enrollment number is added to the claim</c:v>
                </c:pt>
                <c:pt idx="1">
                  <c:v>Should not enroll in the mAbs patient registry but rather provide documentation of patient assessment and treatment efficacy for AD patients using mAbs to the prescriber. The prescriber then enters the information into the mAbs patient registry</c:v>
                </c:pt>
                <c:pt idx="2">
                  <c:v>Enroll in the mAbs patient registry and directly submit patient assessments into the mAbs patient registry </c:v>
                </c:pt>
                <c:pt idx="3">
                  <c:v>The infusion center does not have a role, only the prescriber should be involved in this process</c:v>
                </c:pt>
              </c:strCache>
            </c:strRef>
          </c:cat>
          <c:val>
            <c:numRef>
              <c:f>Sheet1!$B$2:$B$6</c:f>
              <c:numCache>
                <c:formatCode>General</c:formatCode>
                <c:ptCount val="5"/>
                <c:pt idx="0">
                  <c:v>4</c:v>
                </c:pt>
                <c:pt idx="1">
                  <c:v>2</c:v>
                </c:pt>
                <c:pt idx="2">
                  <c:v>1</c:v>
                </c:pt>
                <c:pt idx="3">
                  <c:v>1</c:v>
                </c:pt>
              </c:numCache>
            </c:numRef>
          </c:val>
          <c:extLst>
            <c:ext xmlns:c16="http://schemas.microsoft.com/office/drawing/2014/chart" uri="{C3380CC4-5D6E-409C-BE32-E72D297353CC}">
              <c16:uniqueId val="{00000000-7AA7-45CE-8015-972E84C56FC2}"/>
            </c:ext>
          </c:extLst>
        </c:ser>
        <c:dLbls>
          <c:showLegendKey val="0"/>
          <c:showVal val="0"/>
          <c:showCatName val="0"/>
          <c:showSerName val="0"/>
          <c:showPercent val="0"/>
          <c:showBubbleSize val="0"/>
        </c:dLbls>
        <c:gapWidth val="182"/>
        <c:axId val="490339055"/>
        <c:axId val="490342895"/>
      </c:barChart>
      <c:catAx>
        <c:axId val="4903390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490342895"/>
        <c:crosses val="autoZero"/>
        <c:auto val="1"/>
        <c:lblAlgn val="ctr"/>
        <c:lblOffset val="100"/>
        <c:noMultiLvlLbl val="0"/>
      </c:catAx>
      <c:valAx>
        <c:axId val="490342895"/>
        <c:scaling>
          <c:orientation val="minMax"/>
        </c:scaling>
        <c:delete val="1"/>
        <c:axPos val="t"/>
        <c:numFmt formatCode="General" sourceLinked="1"/>
        <c:majorTickMark val="none"/>
        <c:minorTickMark val="none"/>
        <c:tickLblPos val="nextTo"/>
        <c:crossAx val="49033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3B3B3B"/>
                </a:solidFill>
                <a:latin typeface="+mn-lt"/>
                <a:ea typeface="+mn-ea"/>
                <a:cs typeface="+mn-cs"/>
              </a:defRPr>
            </a:pPr>
            <a:r>
              <a:rPr lang="en-US" sz="1200" b="1" dirty="0">
                <a:solidFill>
                  <a:schemeClr val="tx2"/>
                </a:solidFill>
              </a:rPr>
              <a:t>Role within organization</a:t>
            </a:r>
          </a:p>
          <a:p>
            <a:pPr marL="0" marR="0" lvl="0" indent="0" algn="ctr" defTabSz="914400" rtl="0" eaLnBrk="1" fontAlgn="auto" latinLnBrk="0" hangingPunct="1">
              <a:lnSpc>
                <a:spcPct val="100000"/>
              </a:lnSpc>
              <a:spcBef>
                <a:spcPts val="0"/>
              </a:spcBef>
              <a:spcAft>
                <a:spcPts val="0"/>
              </a:spcAft>
              <a:buClrTx/>
              <a:buSzTx/>
              <a:buFontTx/>
              <a:buNone/>
              <a:tabLst/>
              <a:defRPr sz="1200" b="1">
                <a:solidFill>
                  <a:srgbClr val="3B3B3B"/>
                </a:solidFill>
              </a:defRPr>
            </a:pPr>
            <a:r>
              <a:rPr lang="en-US" sz="1200" b="0" i="0" u="none" strike="noStrike" kern="1200" spc="0" baseline="0" dirty="0">
                <a:solidFill>
                  <a:schemeClr val="tx2"/>
                </a:solidFill>
              </a:rPr>
              <a:t>(% of total)</a:t>
            </a:r>
            <a:endParaRPr lang="en-US" sz="1200" b="1" dirty="0">
              <a:solidFill>
                <a:schemeClr val="tx2"/>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3B3B3B"/>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Clinician (DO/MD, NP/PA, RN, LPN)</c:v>
                </c:pt>
                <c:pt idx="1">
                  <c:v>Owner/primary decision maker</c:v>
                </c:pt>
                <c:pt idx="2">
                  <c:v>Operations</c:v>
                </c:pt>
                <c:pt idx="3">
                  <c:v>Revenue cycle</c:v>
                </c:pt>
                <c:pt idx="4">
                  <c:v>Billing and coding</c:v>
                </c:pt>
                <c:pt idx="5">
                  <c:v>Other </c:v>
                </c:pt>
              </c:strCache>
            </c:strRef>
          </c:cat>
          <c:val>
            <c:numRef>
              <c:f>Sheet1!$B$2:$B$7</c:f>
              <c:numCache>
                <c:formatCode>0%</c:formatCode>
                <c:ptCount val="6"/>
                <c:pt idx="0">
                  <c:v>0.42890442890442892</c:v>
                </c:pt>
                <c:pt idx="1">
                  <c:v>0.23465423465423466</c:v>
                </c:pt>
                <c:pt idx="2">
                  <c:v>0.21445221445221446</c:v>
                </c:pt>
                <c:pt idx="3">
                  <c:v>7.0707070707070704E-2</c:v>
                </c:pt>
                <c:pt idx="4">
                  <c:v>4.5066045066045064E-2</c:v>
                </c:pt>
                <c:pt idx="5">
                  <c:v>6.216006216006216E-3</c:v>
                </c:pt>
              </c:numCache>
            </c:numRef>
          </c:val>
          <c:extLst>
            <c:ext xmlns:c16="http://schemas.microsoft.com/office/drawing/2014/chart" uri="{C3380CC4-5D6E-409C-BE32-E72D297353CC}">
              <c16:uniqueId val="{00000000-C9C7-43B9-8DF0-168831D27235}"/>
            </c:ext>
          </c:extLst>
        </c:ser>
        <c:dLbls>
          <c:showLegendKey val="0"/>
          <c:showVal val="0"/>
          <c:showCatName val="0"/>
          <c:showSerName val="0"/>
          <c:showPercent val="0"/>
          <c:showBubbleSize val="0"/>
        </c:dLbls>
        <c:gapWidth val="182"/>
        <c:axId val="454051823"/>
        <c:axId val="454052303"/>
      </c:barChart>
      <c:catAx>
        <c:axId val="4540518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454052303"/>
        <c:crosses val="autoZero"/>
        <c:auto val="1"/>
        <c:lblAlgn val="ctr"/>
        <c:lblOffset val="100"/>
        <c:noMultiLvlLbl val="0"/>
      </c:catAx>
      <c:valAx>
        <c:axId val="454052303"/>
        <c:scaling>
          <c:orientation val="minMax"/>
        </c:scaling>
        <c:delete val="1"/>
        <c:axPos val="t"/>
        <c:numFmt formatCode="0%" sourceLinked="1"/>
        <c:majorTickMark val="none"/>
        <c:minorTickMark val="none"/>
        <c:tickLblPos val="nextTo"/>
        <c:crossAx val="45405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3B3B3B"/>
                </a:solidFill>
                <a:latin typeface="+mn-lt"/>
                <a:ea typeface="+mn-ea"/>
                <a:cs typeface="+mn-cs"/>
              </a:defRPr>
            </a:pPr>
            <a:r>
              <a:rPr lang="en-US" sz="1200" b="1" dirty="0">
                <a:solidFill>
                  <a:schemeClr val="tx2"/>
                </a:solidFill>
              </a:rPr>
              <a:t>Experience</a:t>
            </a:r>
            <a:r>
              <a:rPr lang="en-US" sz="1200" b="1" baseline="0" dirty="0">
                <a:solidFill>
                  <a:schemeClr val="tx2"/>
                </a:solidFill>
              </a:rPr>
              <a:t> as it relates to infusion therapy</a:t>
            </a:r>
          </a:p>
          <a:p>
            <a:pPr marL="0" marR="0" lvl="0" indent="0" algn="ctr" defTabSz="914400" rtl="0" eaLnBrk="1" fontAlgn="auto" latinLnBrk="0" hangingPunct="1">
              <a:lnSpc>
                <a:spcPct val="100000"/>
              </a:lnSpc>
              <a:spcBef>
                <a:spcPts val="0"/>
              </a:spcBef>
              <a:spcAft>
                <a:spcPts val="0"/>
              </a:spcAft>
              <a:buClrTx/>
              <a:buSzTx/>
              <a:buFontTx/>
              <a:buNone/>
              <a:tabLst/>
              <a:defRPr sz="1200" b="1">
                <a:solidFill>
                  <a:srgbClr val="3B3B3B"/>
                </a:solidFill>
              </a:defRPr>
            </a:pPr>
            <a:r>
              <a:rPr lang="en-US" sz="1200" b="0" i="0" u="none" strike="noStrike" kern="1200" spc="0" baseline="0" dirty="0">
                <a:solidFill>
                  <a:schemeClr val="tx2"/>
                </a:solidFill>
              </a:rPr>
              <a:t>(% of total)</a:t>
            </a:r>
            <a:endParaRPr lang="en-US" sz="1200" b="1" dirty="0">
              <a:solidFill>
                <a:schemeClr val="tx2"/>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3B3B3B"/>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Implementation of new therapies and procedures</c:v>
                </c:pt>
                <c:pt idx="1">
                  <c:v>Product acquisition</c:v>
                </c:pt>
                <c:pt idx="2">
                  <c:v>Patient care (specifically patient assessment and medication administration)</c:v>
                </c:pt>
                <c:pt idx="3">
                  <c:v>Claims processing and reimbursement</c:v>
                </c:pt>
                <c:pt idx="4">
                  <c:v>Clinical research</c:v>
                </c:pt>
                <c:pt idx="5">
                  <c:v>Intakes and referrals</c:v>
                </c:pt>
              </c:strCache>
            </c:strRef>
          </c:cat>
          <c:val>
            <c:numRef>
              <c:f>Sheet1!$B$2:$B$7</c:f>
              <c:numCache>
                <c:formatCode>0%</c:formatCode>
                <c:ptCount val="6"/>
                <c:pt idx="0">
                  <c:v>0.55417956656346745</c:v>
                </c:pt>
                <c:pt idx="1">
                  <c:v>0.44969040247678016</c:v>
                </c:pt>
                <c:pt idx="2">
                  <c:v>0.44427244582043346</c:v>
                </c:pt>
                <c:pt idx="3">
                  <c:v>0.44272445820433437</c:v>
                </c:pt>
                <c:pt idx="4">
                  <c:v>0.43421052631578949</c:v>
                </c:pt>
                <c:pt idx="5">
                  <c:v>9.2105263157894732E-2</c:v>
                </c:pt>
              </c:numCache>
            </c:numRef>
          </c:val>
          <c:extLst>
            <c:ext xmlns:c16="http://schemas.microsoft.com/office/drawing/2014/chart" uri="{C3380CC4-5D6E-409C-BE32-E72D297353CC}">
              <c16:uniqueId val="{00000000-C9C7-43B9-8DF0-168831D27235}"/>
            </c:ext>
          </c:extLst>
        </c:ser>
        <c:dLbls>
          <c:showLegendKey val="0"/>
          <c:showVal val="0"/>
          <c:showCatName val="0"/>
          <c:showSerName val="0"/>
          <c:showPercent val="0"/>
          <c:showBubbleSize val="0"/>
        </c:dLbls>
        <c:gapWidth val="182"/>
        <c:axId val="454051823"/>
        <c:axId val="454052303"/>
      </c:barChart>
      <c:catAx>
        <c:axId val="4540518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454052303"/>
        <c:crosses val="autoZero"/>
        <c:auto val="1"/>
        <c:lblAlgn val="ctr"/>
        <c:lblOffset val="100"/>
        <c:noMultiLvlLbl val="0"/>
      </c:catAx>
      <c:valAx>
        <c:axId val="454052303"/>
        <c:scaling>
          <c:orientation val="minMax"/>
        </c:scaling>
        <c:delete val="1"/>
        <c:axPos val="t"/>
        <c:numFmt formatCode="0%" sourceLinked="1"/>
        <c:majorTickMark val="none"/>
        <c:minorTickMark val="none"/>
        <c:tickLblPos val="nextTo"/>
        <c:crossAx val="45405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3B3B3B"/>
                </a:solidFill>
                <a:latin typeface="+mn-lt"/>
                <a:ea typeface="+mn-ea"/>
                <a:cs typeface="+mn-cs"/>
              </a:defRPr>
            </a:pPr>
            <a:r>
              <a:rPr lang="en-US" sz="1200" b="1" dirty="0">
                <a:solidFill>
                  <a:schemeClr val="tx2"/>
                </a:solidFill>
              </a:rPr>
              <a:t>Administration of monoclonal</a:t>
            </a:r>
            <a:r>
              <a:rPr lang="en-US" sz="1200" b="1" baseline="0" dirty="0">
                <a:solidFill>
                  <a:schemeClr val="tx2"/>
                </a:solidFill>
              </a:rPr>
              <a:t> antibodies against amyloid for Alzheimer’s Disease</a:t>
            </a:r>
          </a:p>
          <a:p>
            <a:pPr marL="0" marR="0" lvl="0" indent="0" algn="ctr" defTabSz="914400" rtl="0" eaLnBrk="1" fontAlgn="auto" latinLnBrk="0" hangingPunct="1">
              <a:lnSpc>
                <a:spcPct val="100000"/>
              </a:lnSpc>
              <a:spcBef>
                <a:spcPts val="0"/>
              </a:spcBef>
              <a:spcAft>
                <a:spcPts val="0"/>
              </a:spcAft>
              <a:buClrTx/>
              <a:buSzTx/>
              <a:buFontTx/>
              <a:buNone/>
              <a:tabLst/>
              <a:defRPr sz="1200" b="1">
                <a:solidFill>
                  <a:srgbClr val="3B3B3B"/>
                </a:solidFill>
              </a:defRPr>
            </a:pPr>
            <a:r>
              <a:rPr lang="en-US" sz="1200" b="0" i="0" u="none" strike="noStrike" kern="1200" spc="0" baseline="0" dirty="0">
                <a:solidFill>
                  <a:schemeClr val="tx2"/>
                </a:solidFill>
              </a:rPr>
              <a:t>(% of total)</a:t>
            </a:r>
            <a:endParaRPr lang="en-US" sz="1200" b="1" dirty="0">
              <a:solidFill>
                <a:schemeClr val="tx2"/>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3B3B3B"/>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Aduhelm</c:v>
                </c:pt>
                <c:pt idx="1">
                  <c:v>Leqembi</c:v>
                </c:pt>
                <c:pt idx="2">
                  <c:v>None of the above </c:v>
                </c:pt>
              </c:strCache>
            </c:strRef>
          </c:cat>
          <c:val>
            <c:numRef>
              <c:f>Sheet1!$B$2:$B$4</c:f>
              <c:numCache>
                <c:formatCode>0%</c:formatCode>
                <c:ptCount val="3"/>
                <c:pt idx="0">
                  <c:v>0.75851393188854488</c:v>
                </c:pt>
                <c:pt idx="1">
                  <c:v>0.51006191950464397</c:v>
                </c:pt>
                <c:pt idx="2">
                  <c:v>1.5479876160990712E-2</c:v>
                </c:pt>
              </c:numCache>
            </c:numRef>
          </c:val>
          <c:extLst>
            <c:ext xmlns:c16="http://schemas.microsoft.com/office/drawing/2014/chart" uri="{C3380CC4-5D6E-409C-BE32-E72D297353CC}">
              <c16:uniqueId val="{00000000-C9C7-43B9-8DF0-168831D27235}"/>
            </c:ext>
          </c:extLst>
        </c:ser>
        <c:dLbls>
          <c:showLegendKey val="0"/>
          <c:showVal val="0"/>
          <c:showCatName val="0"/>
          <c:showSerName val="0"/>
          <c:showPercent val="0"/>
          <c:showBubbleSize val="0"/>
        </c:dLbls>
        <c:gapWidth val="182"/>
        <c:axId val="454051823"/>
        <c:axId val="454052303"/>
      </c:barChart>
      <c:catAx>
        <c:axId val="4540518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454052303"/>
        <c:crosses val="autoZero"/>
        <c:auto val="1"/>
        <c:lblAlgn val="ctr"/>
        <c:lblOffset val="100"/>
        <c:noMultiLvlLbl val="0"/>
      </c:catAx>
      <c:valAx>
        <c:axId val="454052303"/>
        <c:scaling>
          <c:orientation val="minMax"/>
        </c:scaling>
        <c:delete val="1"/>
        <c:axPos val="t"/>
        <c:numFmt formatCode="0%" sourceLinked="1"/>
        <c:majorTickMark val="none"/>
        <c:minorTickMark val="none"/>
        <c:tickLblPos val="nextTo"/>
        <c:crossAx val="45405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3B3B3B"/>
                </a:solidFill>
                <a:latin typeface="+mn-lt"/>
                <a:ea typeface="+mn-ea"/>
                <a:cs typeface="+mn-cs"/>
              </a:defRPr>
            </a:pPr>
            <a:r>
              <a:rPr lang="en-US" sz="1200" b="1" dirty="0">
                <a:solidFill>
                  <a:schemeClr val="tx2"/>
                </a:solidFill>
              </a:rPr>
              <a:t>Familiar with registries of </a:t>
            </a:r>
            <a:r>
              <a:rPr lang="en-US" sz="1200" b="1" i="0" u="none" strike="noStrike" kern="1200" spc="0" baseline="0" dirty="0">
                <a:solidFill>
                  <a:schemeClr val="tx2"/>
                </a:solidFill>
              </a:rPr>
              <a:t>monoclonal antibodies</a:t>
            </a:r>
            <a:r>
              <a:rPr lang="en-US" sz="1200" b="1" dirty="0">
                <a:solidFill>
                  <a:schemeClr val="tx2"/>
                </a:solidFill>
              </a:rPr>
              <a:t> directed against amyloid for the treatment of Alzheimer’s Disease</a:t>
            </a:r>
          </a:p>
          <a:p>
            <a:pPr marL="0" marR="0" lvl="0" indent="0" algn="ctr" defTabSz="914400" rtl="0" eaLnBrk="1" fontAlgn="auto" latinLnBrk="0" hangingPunct="1">
              <a:lnSpc>
                <a:spcPct val="100000"/>
              </a:lnSpc>
              <a:spcBef>
                <a:spcPts val="0"/>
              </a:spcBef>
              <a:spcAft>
                <a:spcPts val="0"/>
              </a:spcAft>
              <a:buClrTx/>
              <a:buSzTx/>
              <a:buFontTx/>
              <a:buNone/>
              <a:tabLst/>
              <a:defRPr sz="1200" b="1">
                <a:solidFill>
                  <a:srgbClr val="3B3B3B"/>
                </a:solidFill>
              </a:defRPr>
            </a:pPr>
            <a:r>
              <a:rPr lang="en-US" sz="1200" b="0" i="0" u="none" strike="noStrike" kern="1200" spc="0" baseline="0" dirty="0">
                <a:solidFill>
                  <a:schemeClr val="tx2"/>
                </a:solidFill>
              </a:rPr>
              <a:t>(% of total)</a:t>
            </a:r>
            <a:endParaRPr lang="en-US" sz="1200" b="1" dirty="0">
              <a:solidFill>
                <a:schemeClr val="tx2"/>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3B3B3B"/>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C7-410F-920C-1CE3D77862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3D-490B-8E2D-B18BCAE291E9}"/>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9C7-410F-920C-1CE3D778626B}"/>
                </c:ext>
              </c:extLst>
            </c:dLbl>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F3D-490B-8E2D-B18BCAE291E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0-E9C7-410F-920C-1CE3D778626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Participation in CMS-approved registries of monoclonal antibodies directed against amyloid for the treatment of Alzheimer’s Disease</a:t>
            </a:r>
          </a:p>
          <a:p>
            <a:pPr>
              <a:defRPr sz="1200" b="1">
                <a:solidFill>
                  <a:schemeClr val="tx2"/>
                </a:solidFill>
              </a:defRPr>
            </a:pPr>
            <a:r>
              <a:rPr lang="en-US" sz="1200" b="0" dirty="0">
                <a:solidFill>
                  <a:schemeClr val="tx2"/>
                </a:solidFill>
              </a:rPr>
              <a:t>(% of total)</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C7-410F-920C-1CE3D77862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57-4B66-AD0B-72B6597F86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06-4653-8A64-DF417716A3B6}"/>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9C7-410F-920C-1CE3D778626B}"/>
                </c:ext>
              </c:extLst>
            </c:dLbl>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957-4B66-AD0B-72B6597F8629}"/>
                </c:ext>
              </c:extLst>
            </c:dLbl>
            <c:dLbl>
              <c:idx val="2"/>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506-4653-8A64-DF417716A3B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I don't know</c:v>
                </c:pt>
              </c:strCache>
            </c:strRef>
          </c:cat>
          <c:val>
            <c:numRef>
              <c:f>Sheet1!$B$2:$B$4</c:f>
              <c:numCache>
                <c:formatCode>0%</c:formatCode>
                <c:ptCount val="3"/>
                <c:pt idx="0">
                  <c:v>0.9279069767441861</c:v>
                </c:pt>
                <c:pt idx="1">
                  <c:v>6.3565891472868216E-2</c:v>
                </c:pt>
                <c:pt idx="2">
                  <c:v>8.5271317829457363E-3</c:v>
                </c:pt>
              </c:numCache>
            </c:numRef>
          </c:val>
          <c:extLst>
            <c:ext xmlns:c16="http://schemas.microsoft.com/office/drawing/2014/chart" uri="{C3380CC4-5D6E-409C-BE32-E72D297353CC}">
              <c16:uniqueId val="{00000000-E9C7-410F-920C-1CE3D778626B}"/>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CMS-approved patient registries*</a:t>
            </a:r>
          </a:p>
          <a:p>
            <a:pPr>
              <a:defRPr sz="1200" b="1">
                <a:solidFill>
                  <a:schemeClr val="tx2"/>
                </a:solidFill>
              </a:defRPr>
            </a:pPr>
            <a:r>
              <a:rPr lang="en-US" sz="1200" b="0" dirty="0">
                <a:solidFill>
                  <a:schemeClr val="tx2"/>
                </a:solidFill>
              </a:rPr>
              <a:t>(% of those who participate in registries)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CMS National Patient Registry (Monoclonal Antibodies Directed Against Amyloid for the Treatment of Alzheimer’s Disease CED Study Registry)</c:v>
                </c:pt>
                <c:pt idx="1">
                  <c:v>A Prospective Comparative Study of Monoclonal Antibodies for the Treatment of Alzheimer’s Disease</c:v>
                </c:pt>
                <c:pt idx="2">
                  <c:v>Prospective Study on Anti-Amyloid-B Monoclonal Antibodies Directed Against Amyloid for the Treatment of Alzheimer’s Disease Coverage of Evidence Development (The Anti-AB mAb CED Study)</c:v>
                </c:pt>
                <c:pt idx="3">
                  <c:v>Georgia Memory Net Anti-Amyloid Monoclonal Antibody Registry</c:v>
                </c:pt>
                <c:pt idx="4">
                  <c:v>None of the above</c:v>
                </c:pt>
                <c:pt idx="5">
                  <c:v>Don't know name of registry</c:v>
                </c:pt>
              </c:strCache>
            </c:strRef>
          </c:cat>
          <c:val>
            <c:numRef>
              <c:f>Sheet1!$B$2:$B$7</c:f>
              <c:numCache>
                <c:formatCode>0%</c:formatCode>
                <c:ptCount val="6"/>
                <c:pt idx="0">
                  <c:v>0.66666666666666663</c:v>
                </c:pt>
                <c:pt idx="1">
                  <c:v>0.46198830409356723</c:v>
                </c:pt>
                <c:pt idx="2">
                  <c:v>0.45781119465329989</c:v>
                </c:pt>
                <c:pt idx="3">
                  <c:v>0.42940685045948201</c:v>
                </c:pt>
                <c:pt idx="4">
                  <c:v>1.2531328320802004E-2</c:v>
                </c:pt>
                <c:pt idx="5">
                  <c:v>1.086048454469507E-2</c:v>
                </c:pt>
              </c:numCache>
            </c:numRef>
          </c:val>
          <c:extLst>
            <c:ext xmlns:c16="http://schemas.microsoft.com/office/drawing/2014/chart" uri="{C3380CC4-5D6E-409C-BE32-E72D297353CC}">
              <c16:uniqueId val="{00000000-2B17-4F94-A750-8EF67D8B5652}"/>
            </c:ext>
          </c:extLst>
        </c:ser>
        <c:dLbls>
          <c:showLegendKey val="0"/>
          <c:showVal val="0"/>
          <c:showCatName val="0"/>
          <c:showSerName val="0"/>
          <c:showPercent val="0"/>
          <c:showBubbleSize val="0"/>
        </c:dLbls>
        <c:gapWidth val="182"/>
        <c:axId val="454051823"/>
        <c:axId val="454052303"/>
      </c:barChart>
      <c:catAx>
        <c:axId val="4540518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2"/>
                </a:solidFill>
                <a:latin typeface="+mn-lt"/>
                <a:ea typeface="+mn-ea"/>
                <a:cs typeface="+mn-cs"/>
              </a:defRPr>
            </a:pPr>
            <a:endParaRPr lang="en-US"/>
          </a:p>
        </c:txPr>
        <c:crossAx val="454052303"/>
        <c:crosses val="autoZero"/>
        <c:auto val="1"/>
        <c:lblAlgn val="ctr"/>
        <c:lblOffset val="100"/>
        <c:noMultiLvlLbl val="0"/>
      </c:catAx>
      <c:valAx>
        <c:axId val="454052303"/>
        <c:scaling>
          <c:orientation val="minMax"/>
        </c:scaling>
        <c:delete val="1"/>
        <c:axPos val="t"/>
        <c:numFmt formatCode="0%" sourceLinked="1"/>
        <c:majorTickMark val="none"/>
        <c:minorTickMark val="none"/>
        <c:tickLblPos val="nextTo"/>
        <c:crossAx val="45405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Ability to navigate the </a:t>
            </a:r>
            <a:r>
              <a:rPr lang="en-US" sz="1200" b="1" i="0" u="none" strike="noStrike" kern="1200" spc="0" baseline="0" dirty="0">
                <a:solidFill>
                  <a:schemeClr val="tx2"/>
                </a:solidFill>
              </a:rPr>
              <a:t>anti-amyloid mAbs registry</a:t>
            </a:r>
          </a:p>
          <a:p>
            <a:pPr>
              <a:defRPr sz="1200" b="1">
                <a:solidFill>
                  <a:schemeClr val="tx2"/>
                </a:solidFill>
              </a:defRPr>
            </a:pPr>
            <a:r>
              <a:rPr lang="en-US" sz="1200" b="0" i="0" u="none" strike="noStrike" kern="1200" spc="0" baseline="0" dirty="0">
                <a:solidFill>
                  <a:schemeClr val="tx2"/>
                </a:solidFill>
              </a:rPr>
              <a:t>(% of total)</a:t>
            </a:r>
            <a:r>
              <a:rPr lang="en-US" sz="1200" b="0" dirty="0">
                <a:solidFill>
                  <a:schemeClr val="tx2"/>
                </a:solidFill>
              </a:rPr>
              <a:t> </a:t>
            </a:r>
          </a:p>
        </c:rich>
      </c:tx>
      <c:layout>
        <c:manualLayout>
          <c:xMode val="edge"/>
          <c:yMode val="edge"/>
          <c:x val="0.25622712365215033"/>
          <c:y val="3.9095219639714462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1.7163173397783976E-2"/>
          <c:y val="0.20177042856056635"/>
          <c:w val="0.9622410185248752"/>
          <c:h val="0.52765494251309608"/>
        </c:manualLayout>
      </c:layout>
      <c:barChart>
        <c:barDir val="bar"/>
        <c:grouping val="percentStacked"/>
        <c:varyColors val="0"/>
        <c:ser>
          <c:idx val="0"/>
          <c:order val="0"/>
          <c:tx>
            <c:strRef>
              <c:f>Sheet1!$B$1</c:f>
              <c:strCache>
                <c:ptCount val="1"/>
                <c:pt idx="0">
                  <c:v>1 - not very familiar and confident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1 - not very familiar and confident</c:v>
                </c:pt>
              </c:strCache>
            </c:strRef>
          </c:cat>
          <c:val>
            <c:numRef>
              <c:f>Sheet1!$B$2</c:f>
              <c:numCache>
                <c:formatCode>0%</c:formatCode>
                <c:ptCount val="1"/>
                <c:pt idx="0">
                  <c:v>2.358490566037736E-2</c:v>
                </c:pt>
              </c:numCache>
            </c:numRef>
          </c:val>
          <c:extLst>
            <c:ext xmlns:c16="http://schemas.microsoft.com/office/drawing/2014/chart" uri="{C3380CC4-5D6E-409C-BE32-E72D297353CC}">
              <c16:uniqueId val="{00000000-5443-4933-8504-64210D7B982F}"/>
            </c:ext>
          </c:extLst>
        </c:ser>
        <c:ser>
          <c:idx val="1"/>
          <c:order val="1"/>
          <c:tx>
            <c:strRef>
              <c:f>Sheet1!$C$1</c:f>
              <c:strCache>
                <c:ptCount val="1"/>
                <c:pt idx="0">
                  <c:v>2 - somewhat familiar and confident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1 - not very familiar and confident</c:v>
                </c:pt>
              </c:strCache>
            </c:strRef>
          </c:cat>
          <c:val>
            <c:numRef>
              <c:f>Sheet1!$C$2</c:f>
              <c:numCache>
                <c:formatCode>0%</c:formatCode>
                <c:ptCount val="1"/>
                <c:pt idx="0">
                  <c:v>5.9748427672955975E-2</c:v>
                </c:pt>
              </c:numCache>
            </c:numRef>
          </c:val>
          <c:extLst>
            <c:ext xmlns:c16="http://schemas.microsoft.com/office/drawing/2014/chart" uri="{C3380CC4-5D6E-409C-BE32-E72D297353CC}">
              <c16:uniqueId val="{00000003-5443-4933-8504-64210D7B982F}"/>
            </c:ext>
          </c:extLst>
        </c:ser>
        <c:ser>
          <c:idx val="2"/>
          <c:order val="2"/>
          <c:tx>
            <c:strRef>
              <c:f>Sheet1!$D$1</c:f>
              <c:strCache>
                <c:ptCount val="1"/>
                <c:pt idx="0">
                  <c:v>3 - moderately familiar and confident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1 - not very familiar and confident</c:v>
                </c:pt>
              </c:strCache>
            </c:strRef>
          </c:cat>
          <c:val>
            <c:numRef>
              <c:f>Sheet1!$D$2</c:f>
              <c:numCache>
                <c:formatCode>0%</c:formatCode>
                <c:ptCount val="1"/>
                <c:pt idx="0">
                  <c:v>0.1988993710691824</c:v>
                </c:pt>
              </c:numCache>
            </c:numRef>
          </c:val>
          <c:extLst>
            <c:ext xmlns:c16="http://schemas.microsoft.com/office/drawing/2014/chart" uri="{C3380CC4-5D6E-409C-BE32-E72D297353CC}">
              <c16:uniqueId val="{00000004-5443-4933-8504-64210D7B982F}"/>
            </c:ext>
          </c:extLst>
        </c:ser>
        <c:ser>
          <c:idx val="3"/>
          <c:order val="3"/>
          <c:tx>
            <c:strRef>
              <c:f>Sheet1!$E$1</c:f>
              <c:strCache>
                <c:ptCount val="1"/>
                <c:pt idx="0">
                  <c:v>4 - familiar and confident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1 - not very familiar and confident</c:v>
                </c:pt>
              </c:strCache>
            </c:strRef>
          </c:cat>
          <c:val>
            <c:numRef>
              <c:f>Sheet1!$E$2</c:f>
              <c:numCache>
                <c:formatCode>0%</c:formatCode>
                <c:ptCount val="1"/>
                <c:pt idx="0">
                  <c:v>0.3860062893081761</c:v>
                </c:pt>
              </c:numCache>
            </c:numRef>
          </c:val>
          <c:extLst>
            <c:ext xmlns:c16="http://schemas.microsoft.com/office/drawing/2014/chart" uri="{C3380CC4-5D6E-409C-BE32-E72D297353CC}">
              <c16:uniqueId val="{00000005-5443-4933-8504-64210D7B982F}"/>
            </c:ext>
          </c:extLst>
        </c:ser>
        <c:ser>
          <c:idx val="4"/>
          <c:order val="4"/>
          <c:tx>
            <c:strRef>
              <c:f>Sheet1!$F$1</c:f>
              <c:strCache>
                <c:ptCount val="1"/>
                <c:pt idx="0">
                  <c:v>5 - very familiar and confident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1 - not very familiar and confident</c:v>
                </c:pt>
              </c:strCache>
            </c:strRef>
          </c:cat>
          <c:val>
            <c:numRef>
              <c:f>Sheet1!$F$2</c:f>
              <c:numCache>
                <c:formatCode>0%</c:formatCode>
                <c:ptCount val="1"/>
                <c:pt idx="0">
                  <c:v>0.33176100628930816</c:v>
                </c:pt>
              </c:numCache>
            </c:numRef>
          </c:val>
          <c:extLst>
            <c:ext xmlns:c16="http://schemas.microsoft.com/office/drawing/2014/chart" uri="{C3380CC4-5D6E-409C-BE32-E72D297353CC}">
              <c16:uniqueId val="{00000006-5443-4933-8504-64210D7B982F}"/>
            </c:ext>
          </c:extLst>
        </c:ser>
        <c:dLbls>
          <c:showLegendKey val="0"/>
          <c:showVal val="0"/>
          <c:showCatName val="0"/>
          <c:showSerName val="0"/>
          <c:showPercent val="0"/>
          <c:showBubbleSize val="0"/>
        </c:dLbls>
        <c:gapWidth val="150"/>
        <c:overlap val="100"/>
        <c:axId val="813927887"/>
        <c:axId val="813928367"/>
      </c:barChart>
      <c:catAx>
        <c:axId val="813927887"/>
        <c:scaling>
          <c:orientation val="minMax"/>
        </c:scaling>
        <c:delete val="1"/>
        <c:axPos val="l"/>
        <c:numFmt formatCode="General" sourceLinked="1"/>
        <c:majorTickMark val="none"/>
        <c:minorTickMark val="none"/>
        <c:tickLblPos val="nextTo"/>
        <c:crossAx val="813928367"/>
        <c:crosses val="autoZero"/>
        <c:auto val="1"/>
        <c:lblAlgn val="ctr"/>
        <c:lblOffset val="100"/>
        <c:noMultiLvlLbl val="0"/>
      </c:catAx>
      <c:valAx>
        <c:axId val="813928367"/>
        <c:scaling>
          <c:orientation val="minMax"/>
        </c:scaling>
        <c:delete val="1"/>
        <c:axPos val="b"/>
        <c:numFmt formatCode="0%" sourceLinked="1"/>
        <c:majorTickMark val="none"/>
        <c:minorTickMark val="none"/>
        <c:tickLblPos val="nextTo"/>
        <c:crossAx val="813927887"/>
        <c:crosses val="autoZero"/>
        <c:crossBetween val="between"/>
      </c:valAx>
      <c:spPr>
        <a:noFill/>
        <a:ln>
          <a:noFill/>
        </a:ln>
        <a:effectLst/>
      </c:spPr>
    </c:plotArea>
    <c:legend>
      <c:legendPos val="b"/>
      <c:layout>
        <c:manualLayout>
          <c:xMode val="edge"/>
          <c:yMode val="edge"/>
          <c:x val="3.7273547468472459E-2"/>
          <c:y val="0.75679202482146257"/>
          <c:w val="0.96272645253152755"/>
          <c:h val="0.2197508433947087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i="0" u="none" strike="noStrike" baseline="0" dirty="0">
                <a:effectLst/>
              </a:rPr>
              <a:t>Number of patients treated with anti-amyloid therapy</a:t>
            </a:r>
          </a:p>
          <a:p>
            <a:pPr>
              <a:defRPr sz="1200" b="1">
                <a:solidFill>
                  <a:schemeClr val="tx2"/>
                </a:solidFill>
              </a:defRPr>
            </a:pPr>
            <a:r>
              <a:rPr lang="en-US" sz="1200" b="0" i="0" u="none" strike="noStrike" baseline="0" dirty="0">
                <a:solidFill>
                  <a:schemeClr val="tx2"/>
                </a:solidFill>
                <a:effectLst/>
              </a:rPr>
              <a:t>(% of total)</a:t>
            </a:r>
            <a:endParaRPr lang="en-US" sz="1200" b="0" dirty="0">
              <a:solidFill>
                <a:schemeClr val="tx2"/>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BA-4752-BBD6-9AC7FFE6B2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BA-4752-BBD6-9AC7FFE6B2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FE-4E21-9D09-D3775C6BDB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FE-4E21-9D09-D3775C6BDB8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FFE-4E21-9D09-D3775C6BDB8B}"/>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2BA-4752-BBD6-9AC7FFE6B2A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0</c:v>
                </c:pt>
                <c:pt idx="1">
                  <c:v> 1 to 10</c:v>
                </c:pt>
                <c:pt idx="2">
                  <c:v>11 to 20</c:v>
                </c:pt>
                <c:pt idx="3">
                  <c:v>21 to 30</c:v>
                </c:pt>
                <c:pt idx="4">
                  <c:v>Greater than 30</c:v>
                </c:pt>
              </c:strCache>
            </c:strRef>
          </c:cat>
          <c:val>
            <c:numRef>
              <c:f>Sheet1!$B$2:$B$6</c:f>
              <c:numCache>
                <c:formatCode>0%</c:formatCode>
                <c:ptCount val="5"/>
                <c:pt idx="0">
                  <c:v>1.1609907120743035E-2</c:v>
                </c:pt>
                <c:pt idx="1">
                  <c:v>0.23606811145510836</c:v>
                </c:pt>
                <c:pt idx="2">
                  <c:v>0.40402476780185759</c:v>
                </c:pt>
                <c:pt idx="3">
                  <c:v>0.23684210526315788</c:v>
                </c:pt>
                <c:pt idx="4">
                  <c:v>0.11145510835913312</c:v>
                </c:pt>
              </c:numCache>
            </c:numRef>
          </c:val>
          <c:extLst>
            <c:ext xmlns:c16="http://schemas.microsoft.com/office/drawing/2014/chart" uri="{C3380CC4-5D6E-409C-BE32-E72D297353CC}">
              <c16:uniqueId val="{00000004-D2BA-4752-BBD6-9AC7FFE6B2A3}"/>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303786-A7B2-3560-145E-9A83391E2F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DDB03E1A-5AA7-A762-C6ED-1411793868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FECC-50B8-3340-ACED-7CC5B73E6792}" type="datetimeFigureOut">
              <a:rPr lang="en-US">
                <a:latin typeface="Arial" panose="020B0604020202020204" pitchFamily="34" charset="0"/>
                <a:cs typeface="Arial" panose="020B0604020202020204" pitchFamily="34" charset="0"/>
              </a:rPr>
              <a:t>8/30/2024</a:t>
            </a:fld>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F7398EE-0A9D-04B8-32B0-593F313030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E41CD72-EE06-386E-9D38-7419F5E8D5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6094DB-7B9D-C94A-864E-76232C8A25E0}" type="slidenum">
              <a:rPr lang="en-US">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51982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64791F8-98E1-4946-A17C-570A3ED1644D}" type="datetimeFigureOut">
              <a:rPr lang="en-US" smtClean="0"/>
              <a:pPr/>
              <a:t>8/30/2024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2ACF568-34AC-4C06-B2F8-CFB83873D364}" type="slidenum">
              <a:rPr lang="en-US" smtClean="0"/>
              <a:pPr/>
              <a:t>‹#›</a:t>
            </a:fld>
            <a:endParaRPr lang="en-US" dirty="0"/>
          </a:p>
        </p:txBody>
      </p:sp>
    </p:spTree>
    <p:extLst>
      <p:ext uri="{BB962C8B-B14F-4D97-AF65-F5344CB8AC3E}">
        <p14:creationId xmlns:p14="http://schemas.microsoft.com/office/powerpoint/2010/main" val="25316549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D2ACF568-34AC-4C06-B2F8-CFB83873D364}" type="slidenum">
              <a:rPr lang="en-US" smtClean="0"/>
              <a:t>1</a:t>
            </a:fld>
            <a:endParaRPr lang="en-US" dirty="0"/>
          </a:p>
        </p:txBody>
      </p:sp>
    </p:spTree>
    <p:extLst>
      <p:ext uri="{BB962C8B-B14F-4D97-AF65-F5344CB8AC3E}">
        <p14:creationId xmlns:p14="http://schemas.microsoft.com/office/powerpoint/2010/main" val="1808194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31</a:t>
            </a:fld>
            <a:endParaRPr lang="en-US" dirty="0"/>
          </a:p>
        </p:txBody>
      </p:sp>
    </p:spTree>
    <p:extLst>
      <p:ext uri="{BB962C8B-B14F-4D97-AF65-F5344CB8AC3E}">
        <p14:creationId xmlns:p14="http://schemas.microsoft.com/office/powerpoint/2010/main" val="3667970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32</a:t>
            </a:fld>
            <a:endParaRPr lang="en-US" dirty="0"/>
          </a:p>
        </p:txBody>
      </p:sp>
    </p:spTree>
    <p:extLst>
      <p:ext uri="{BB962C8B-B14F-4D97-AF65-F5344CB8AC3E}">
        <p14:creationId xmlns:p14="http://schemas.microsoft.com/office/powerpoint/2010/main" val="2836105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33</a:t>
            </a:fld>
            <a:endParaRPr lang="en-US" dirty="0"/>
          </a:p>
        </p:txBody>
      </p:sp>
    </p:spTree>
    <p:extLst>
      <p:ext uri="{BB962C8B-B14F-4D97-AF65-F5344CB8AC3E}">
        <p14:creationId xmlns:p14="http://schemas.microsoft.com/office/powerpoint/2010/main" val="56483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34</a:t>
            </a:fld>
            <a:endParaRPr lang="en-US" dirty="0"/>
          </a:p>
        </p:txBody>
      </p:sp>
    </p:spTree>
    <p:extLst>
      <p:ext uri="{BB962C8B-B14F-4D97-AF65-F5344CB8AC3E}">
        <p14:creationId xmlns:p14="http://schemas.microsoft.com/office/powerpoint/2010/main" val="621580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35</a:t>
            </a:fld>
            <a:endParaRPr lang="en-US" dirty="0"/>
          </a:p>
        </p:txBody>
      </p:sp>
    </p:spTree>
    <p:extLst>
      <p:ext uri="{BB962C8B-B14F-4D97-AF65-F5344CB8AC3E}">
        <p14:creationId xmlns:p14="http://schemas.microsoft.com/office/powerpoint/2010/main" val="20907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noProof="0" dirty="0">
                <a:cs typeface="Arial"/>
              </a:rPr>
              <a:t>Prescriber clinician offices are responsible for diagnosing patients, ensuring they are eligible for mAbs, and fulfilling patient registry requirements, including submitting their details in the portal </a:t>
            </a:r>
            <a:endParaRPr lang="en-US" sz="900" dirty="0">
              <a:cs typeface="Arial"/>
            </a:endParaRPr>
          </a:p>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36</a:t>
            </a:fld>
            <a:endParaRPr lang="en-US" dirty="0"/>
          </a:p>
        </p:txBody>
      </p:sp>
    </p:spTree>
    <p:extLst>
      <p:ext uri="{BB962C8B-B14F-4D97-AF65-F5344CB8AC3E}">
        <p14:creationId xmlns:p14="http://schemas.microsoft.com/office/powerpoint/2010/main" val="1293011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chemeClr val="tx2"/>
                </a:solidFill>
              </a:rPr>
              <a:t>“Not every patient that the practice treats with mAbs go through the Georgia Net Portal. This model is typically for patients who are more advanced and who may not qualify for treatment, needs assessment, connection to community resources. The practice could not depend on that portal</a:t>
            </a:r>
            <a:r>
              <a:rPr lang="en-US" sz="900" i="0" dirty="0">
                <a:solidFill>
                  <a:schemeClr val="tx2"/>
                </a:solidFill>
              </a:rPr>
              <a:t>.” </a:t>
            </a:r>
            <a:r>
              <a:rPr lang="en-US" sz="900" i="0" dirty="0">
                <a:solidFill>
                  <a:schemeClr val="bg1"/>
                </a:solidFill>
                <a:cs typeface="Arial" panose="020B0604020202020204" pitchFamily="34" charset="0"/>
              </a:rPr>
              <a:t>- Owner, Free-standing Ambulatory Multi-specialty Infusion Center</a:t>
            </a:r>
            <a:endParaRPr lang="en-US" sz="900" i="0" dirty="0">
              <a:solidFill>
                <a:schemeClr val="tx2"/>
              </a:solidFill>
            </a:endParaRPr>
          </a:p>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38</a:t>
            </a:fld>
            <a:endParaRPr lang="en-US" dirty="0"/>
          </a:p>
        </p:txBody>
      </p:sp>
    </p:spTree>
    <p:extLst>
      <p:ext uri="{BB962C8B-B14F-4D97-AF65-F5344CB8AC3E}">
        <p14:creationId xmlns:p14="http://schemas.microsoft.com/office/powerpoint/2010/main" val="149451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10</a:t>
            </a:fld>
            <a:endParaRPr lang="en-US" dirty="0"/>
          </a:p>
        </p:txBody>
      </p:sp>
    </p:spTree>
    <p:extLst>
      <p:ext uri="{BB962C8B-B14F-4D97-AF65-F5344CB8AC3E}">
        <p14:creationId xmlns:p14="http://schemas.microsoft.com/office/powerpoint/2010/main" val="358532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11</a:t>
            </a:fld>
            <a:endParaRPr lang="en-US" dirty="0"/>
          </a:p>
        </p:txBody>
      </p:sp>
    </p:spTree>
    <p:extLst>
      <p:ext uri="{BB962C8B-B14F-4D97-AF65-F5344CB8AC3E}">
        <p14:creationId xmlns:p14="http://schemas.microsoft.com/office/powerpoint/2010/main" val="202231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12</a:t>
            </a:fld>
            <a:endParaRPr lang="en-US" dirty="0"/>
          </a:p>
        </p:txBody>
      </p:sp>
    </p:spTree>
    <p:extLst>
      <p:ext uri="{BB962C8B-B14F-4D97-AF65-F5344CB8AC3E}">
        <p14:creationId xmlns:p14="http://schemas.microsoft.com/office/powerpoint/2010/main" val="59675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13</a:t>
            </a:fld>
            <a:endParaRPr lang="en-US" dirty="0"/>
          </a:p>
        </p:txBody>
      </p:sp>
    </p:spTree>
    <p:extLst>
      <p:ext uri="{BB962C8B-B14F-4D97-AF65-F5344CB8AC3E}">
        <p14:creationId xmlns:p14="http://schemas.microsoft.com/office/powerpoint/2010/main" val="377166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14</a:t>
            </a:fld>
            <a:endParaRPr lang="en-US" dirty="0"/>
          </a:p>
        </p:txBody>
      </p:sp>
    </p:spTree>
    <p:extLst>
      <p:ext uri="{BB962C8B-B14F-4D97-AF65-F5344CB8AC3E}">
        <p14:creationId xmlns:p14="http://schemas.microsoft.com/office/powerpoint/2010/main" val="325470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15</a:t>
            </a:fld>
            <a:endParaRPr lang="en-US" dirty="0"/>
          </a:p>
        </p:txBody>
      </p:sp>
    </p:spTree>
    <p:extLst>
      <p:ext uri="{BB962C8B-B14F-4D97-AF65-F5344CB8AC3E}">
        <p14:creationId xmlns:p14="http://schemas.microsoft.com/office/powerpoint/2010/main" val="356968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16</a:t>
            </a:fld>
            <a:endParaRPr lang="en-US" dirty="0"/>
          </a:p>
        </p:txBody>
      </p:sp>
    </p:spTree>
    <p:extLst>
      <p:ext uri="{BB962C8B-B14F-4D97-AF65-F5344CB8AC3E}">
        <p14:creationId xmlns:p14="http://schemas.microsoft.com/office/powerpoint/2010/main" val="285397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568-34AC-4C06-B2F8-CFB83873D364}" type="slidenum">
              <a:rPr lang="en-US" smtClean="0"/>
              <a:pPr/>
              <a:t>28</a:t>
            </a:fld>
            <a:endParaRPr lang="en-US" dirty="0"/>
          </a:p>
        </p:txBody>
      </p:sp>
    </p:spTree>
    <p:extLst>
      <p:ext uri="{BB962C8B-B14F-4D97-AF65-F5344CB8AC3E}">
        <p14:creationId xmlns:p14="http://schemas.microsoft.com/office/powerpoint/2010/main" val="76361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627062" y="288925"/>
            <a:ext cx="8250237" cy="720725"/>
          </a:xfrm>
        </p:spPr>
        <p:txBody>
          <a:bodyPr/>
          <a:lstStyle/>
          <a:p>
            <a:r>
              <a:rPr lang="en-US" noProof="0"/>
              <a:t>Click to edit Master title style</a:t>
            </a:r>
          </a:p>
        </p:txBody>
      </p:sp>
      <p:sp>
        <p:nvSpPr>
          <p:cNvPr id="3" name="Content Placeholder 2"/>
          <p:cNvSpPr>
            <a:spLocks noGrp="1"/>
          </p:cNvSpPr>
          <p:nvPr>
            <p:ph idx="1" hasCustomPrompt="1"/>
          </p:nvPr>
        </p:nvSpPr>
        <p:spPr>
          <a:xfrm>
            <a:off x="627062" y="1205345"/>
            <a:ext cx="8258874" cy="3564774"/>
          </a:xfrm>
        </p:spPr>
        <p:txBody>
          <a:bodyPr/>
          <a:lstStyle>
            <a:lvl1pPr>
              <a:defRPr sz="1800"/>
            </a:lvl1pPr>
            <a:lvl2pPr marL="345600" indent="-172800">
              <a:buFont typeface="Arial" panose="020B0604020202020204" pitchFamily="34" charset="0"/>
              <a:buChar char="–"/>
              <a:defRPr lang="en-US" sz="1600" kern="1200" noProof="0" dirty="0">
                <a:solidFill>
                  <a:schemeClr val="tx2"/>
                </a:solidFill>
                <a:latin typeface="+mn-lt"/>
                <a:ea typeface="+mn-ea"/>
                <a:cs typeface="Arial" panose="020B0604020202020204" pitchFamily="34" charset="0"/>
              </a:defRPr>
            </a:lvl2pPr>
            <a:lvl3pPr marL="515938" indent="-171450">
              <a:tabLst>
                <a:tab pos="173038" algn="l"/>
                <a:tab pos="693738" algn="l"/>
              </a:tabLst>
              <a:defRPr lang="en-US" sz="1600" kern="1200" noProof="0" dirty="0">
                <a:solidFill>
                  <a:schemeClr val="tx2"/>
                </a:solidFill>
                <a:latin typeface="+mn-lt"/>
                <a:ea typeface="+mn-ea"/>
                <a:cs typeface="Arial" panose="020B0604020202020204" pitchFamily="34" charset="0"/>
              </a:defRPr>
            </a:lvl3pPr>
            <a:lvl4pPr marL="631825" indent="-165100">
              <a:buFont typeface="Symbol" panose="05050102010706020507" pitchFamily="18" charset="2"/>
              <a:buChar char=""/>
              <a:tabLst>
                <a:tab pos="173038" algn="l"/>
                <a:tab pos="346075" algn="l"/>
              </a:tabLst>
              <a:defRPr lang="en-US" sz="1600" kern="1200" noProof="0" dirty="0">
                <a:solidFill>
                  <a:schemeClr val="tx2"/>
                </a:solidFill>
                <a:latin typeface="+mn-lt"/>
                <a:ea typeface="+mn-ea"/>
                <a:cs typeface="Arial" panose="020B0604020202020204" pitchFamily="34" charset="0"/>
              </a:defRPr>
            </a:lvl4pPr>
            <a:lvl5pPr marL="855663" indent="-171450">
              <a:buFont typeface="Arial" panose="020B0604020202020204" pitchFamily="34" charset="0"/>
              <a:buChar char="•"/>
              <a:defRPr lang="en-US" sz="1600" kern="1200" noProof="0" dirty="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lvl="0"/>
            <a:r>
              <a:rPr lang="en-US" noProof="0"/>
              <a:t>First level</a:t>
            </a:r>
          </a:p>
          <a:p>
            <a:pPr marL="345600" lvl="1"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lvl="2"/>
            <a:r>
              <a:rPr lang="en-US" noProof="0"/>
              <a:t>Third level</a:t>
            </a:r>
          </a:p>
          <a:p>
            <a:pPr lvl="3"/>
            <a:r>
              <a:rPr lang="en-US" noProof="0"/>
              <a:t>Fourth level</a:t>
            </a:r>
          </a:p>
        </p:txBody>
      </p:sp>
      <p:sp>
        <p:nvSpPr>
          <p:cNvPr id="4" name="Date Placeholder 3"/>
          <p:cNvSpPr>
            <a:spLocks noGrp="1"/>
          </p:cNvSpPr>
          <p:nvPr>
            <p:ph type="dt" sz="half" idx="10"/>
          </p:nvPr>
        </p:nvSpPr>
        <p:spPr/>
        <p:txBody>
          <a:bodyPr/>
          <a:lstStyle/>
          <a:p>
            <a:fld id="{78416457-3705-4A10-89F4-35ACC07C00CD}" type="datetime1">
              <a:rPr lang="en-US" smtClean="0"/>
              <a:t>8/30/2024</a:t>
            </a:fld>
            <a:endParaRPr lang="en-US" dirty="0"/>
          </a:p>
        </p:txBody>
      </p:sp>
      <p:sp>
        <p:nvSpPr>
          <p:cNvPr id="5" name="Footer Placeholder 4"/>
          <p:cNvSpPr>
            <a:spLocks noGrp="1"/>
          </p:cNvSpPr>
          <p:nvPr>
            <p:ph type="ftr" sz="quarter" idx="11"/>
          </p:nvPr>
        </p:nvSpPr>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sp>
        <p:nvSpPr>
          <p:cNvPr id="8" name="Text Placeholder 13">
            <a:extLst>
              <a:ext uri="{FF2B5EF4-FFF2-40B4-BE49-F238E27FC236}">
                <a16:creationId xmlns:a16="http://schemas.microsoft.com/office/drawing/2014/main" id="{AB0A3BE8-A18F-E95A-EA0A-C6DB18DEFEA5}"/>
              </a:ext>
            </a:extLst>
          </p:cNvPr>
          <p:cNvSpPr>
            <a:spLocks noGrp="1"/>
          </p:cNvSpPr>
          <p:nvPr>
            <p:ph type="body" sz="quarter" idx="18" hasCustomPrompt="1"/>
          </p:nvPr>
        </p:nvSpPr>
        <p:spPr>
          <a:xfrm>
            <a:off x="627063" y="4953115"/>
            <a:ext cx="8233946"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Tree>
    <p:extLst>
      <p:ext uri="{BB962C8B-B14F-4D97-AF65-F5344CB8AC3E}">
        <p14:creationId xmlns:p14="http://schemas.microsoft.com/office/powerpoint/2010/main" val="42272954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column, small picture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249160-A119-4EF4-87DD-49C7442EBD4E}" type="datetime1">
              <a:rPr lang="en-US" smtClean="0"/>
              <a:t>8/30/2024</a:t>
            </a:fld>
            <a:endParaRPr lang="en-US" noProof="0" dirty="0"/>
          </a:p>
        </p:txBody>
      </p:sp>
      <p:sp>
        <p:nvSpPr>
          <p:cNvPr id="5" name="Footer Placeholder 4"/>
          <p:cNvSpPr>
            <a:spLocks noGrp="1"/>
          </p:cNvSpPr>
          <p:nvPr>
            <p:ph type="ftr" sz="quarter" idx="11"/>
          </p:nvPr>
        </p:nvSpPr>
        <p:spPr/>
        <p:txBody>
          <a:bodyPr/>
          <a:lstStyle/>
          <a:p>
            <a:r>
              <a:rPr lang="en-US" noProof="0"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noProof="0" smtClean="0"/>
              <a:t>‹#›</a:t>
            </a:fld>
            <a:endParaRPr lang="en-US" noProof="0" dirty="0"/>
          </a:p>
        </p:txBody>
      </p:sp>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419100" y="0"/>
            <a:ext cx="2060575" cy="5143500"/>
          </a:xfrm>
        </p:spPr>
        <p:txBody>
          <a:bodyPr anchor="ctr" anchorCtr="1"/>
          <a:lstStyle>
            <a:lvl1pPr algn="ctr">
              <a:defRPr/>
            </a:lvl1pPr>
          </a:lstStyle>
          <a:p>
            <a:r>
              <a:rPr lang="en-US" noProof="0" dirty="0"/>
              <a:t>Click icon to add picture</a:t>
            </a:r>
          </a:p>
        </p:txBody>
      </p:sp>
      <p:sp>
        <p:nvSpPr>
          <p:cNvPr id="7" name="Title 1">
            <a:extLst>
              <a:ext uri="{FF2B5EF4-FFF2-40B4-BE49-F238E27FC236}">
                <a16:creationId xmlns:a16="http://schemas.microsoft.com/office/drawing/2014/main" id="{587F1FA6-ADA0-370F-9771-83A6FE7A120A}"/>
              </a:ext>
            </a:extLst>
          </p:cNvPr>
          <p:cNvSpPr>
            <a:spLocks noGrp="1"/>
          </p:cNvSpPr>
          <p:nvPr>
            <p:ph type="title"/>
          </p:nvPr>
        </p:nvSpPr>
        <p:spPr>
          <a:xfrm>
            <a:off x="2752724" y="288924"/>
            <a:ext cx="6122989" cy="720000"/>
          </a:xfrm>
        </p:spPr>
        <p:txBody>
          <a:bodyPr/>
          <a:lstStyle/>
          <a:p>
            <a:r>
              <a:rPr lang="en-US" noProof="0"/>
              <a:t>Click to edit Master title style</a:t>
            </a:r>
          </a:p>
        </p:txBody>
      </p:sp>
      <p:sp>
        <p:nvSpPr>
          <p:cNvPr id="8" name="Content Placeholder 2">
            <a:extLst>
              <a:ext uri="{FF2B5EF4-FFF2-40B4-BE49-F238E27FC236}">
                <a16:creationId xmlns:a16="http://schemas.microsoft.com/office/drawing/2014/main" id="{96D1DF91-A198-7FC3-5404-0F59A461FFAA}"/>
              </a:ext>
            </a:extLst>
          </p:cNvPr>
          <p:cNvSpPr>
            <a:spLocks noGrp="1"/>
          </p:cNvSpPr>
          <p:nvPr>
            <p:ph idx="1" hasCustomPrompt="1"/>
          </p:nvPr>
        </p:nvSpPr>
        <p:spPr>
          <a:xfrm>
            <a:off x="2752725" y="1847088"/>
            <a:ext cx="2926800" cy="2939707"/>
          </a:xfrm>
        </p:spPr>
        <p:txBody>
          <a:bodyPr/>
          <a:lstStyle>
            <a:lvl1pPr marL="115200" indent="-115200">
              <a:defRPr lang="en-US" sz="1800" kern="1200" noProof="0" dirty="0">
                <a:solidFill>
                  <a:schemeClr val="tx2"/>
                </a:solidFill>
                <a:latin typeface="+mn-lt"/>
                <a:ea typeface="+mn-ea"/>
                <a:cs typeface="Arial" panose="020B0604020202020204" pitchFamily="34" charset="0"/>
              </a:defRPr>
            </a:lvl1pPr>
            <a:lvl2pPr marL="458550" indent="-285750">
              <a:defRPr lang="en-US" sz="1800" kern="1200" noProof="0" dirty="0">
                <a:solidFill>
                  <a:schemeClr val="tx2"/>
                </a:solidFill>
                <a:latin typeface="+mn-lt"/>
                <a:ea typeface="+mn-ea"/>
                <a:cs typeface="Arial" panose="020B0604020202020204" pitchFamily="34" charset="0"/>
              </a:defRPr>
            </a:lvl2pPr>
            <a:lvl3pPr marL="631350" indent="-285750">
              <a:defRPr lang="en-US" sz="1600" kern="1200" noProof="0" dirty="0">
                <a:solidFill>
                  <a:schemeClr val="tx2"/>
                </a:solidFill>
                <a:latin typeface="+mn-lt"/>
                <a:ea typeface="+mn-ea"/>
                <a:cs typeface="Arial" panose="020B0604020202020204" pitchFamily="34" charset="0"/>
              </a:defRPr>
            </a:lvl3pPr>
            <a:lvl4pPr marL="804150" indent="-285750">
              <a:defRPr lang="en-US" sz="1600" kern="1200" noProof="0" dirty="0">
                <a:solidFill>
                  <a:schemeClr val="tx2"/>
                </a:solidFill>
                <a:latin typeface="+mn-lt"/>
                <a:ea typeface="+mn-ea"/>
                <a:cs typeface="Arial" panose="020B0604020202020204" pitchFamily="34" charset="0"/>
              </a:defRPr>
            </a:lvl4pPr>
            <a:lvl5pPr marL="804150" indent="-285750">
              <a:defRPr lang="en-US" sz="1600" kern="1200" noProof="0" dirty="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marL="576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2"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9" name="Content Placeholder 2">
            <a:extLst>
              <a:ext uri="{FF2B5EF4-FFF2-40B4-BE49-F238E27FC236}">
                <a16:creationId xmlns:a16="http://schemas.microsoft.com/office/drawing/2014/main" id="{48157F5A-04EA-CAB3-7298-F9A05118ACDC}"/>
              </a:ext>
            </a:extLst>
          </p:cNvPr>
          <p:cNvSpPr>
            <a:spLocks noGrp="1"/>
          </p:cNvSpPr>
          <p:nvPr>
            <p:ph idx="14" hasCustomPrompt="1"/>
          </p:nvPr>
        </p:nvSpPr>
        <p:spPr>
          <a:xfrm>
            <a:off x="5948913" y="1847088"/>
            <a:ext cx="2926800" cy="2939707"/>
          </a:xfrm>
        </p:spPr>
        <p:txBody>
          <a:bodyPr/>
          <a:lstStyle>
            <a:lvl1pPr marL="115200" indent="-115200">
              <a:defRPr lang="en-US" sz="1800" kern="1200" noProof="0" dirty="0">
                <a:solidFill>
                  <a:schemeClr val="tx2"/>
                </a:solidFill>
                <a:latin typeface="+mn-lt"/>
                <a:ea typeface="+mn-ea"/>
                <a:cs typeface="Arial" panose="020B0604020202020204" pitchFamily="34" charset="0"/>
              </a:defRPr>
            </a:lvl1pPr>
            <a:lvl2pPr marL="458550" indent="-285750">
              <a:defRPr lang="en-US" sz="1800" kern="1200" noProof="0" dirty="0">
                <a:solidFill>
                  <a:schemeClr val="tx2"/>
                </a:solidFill>
                <a:latin typeface="+mn-lt"/>
                <a:ea typeface="+mn-ea"/>
                <a:cs typeface="Arial" panose="020B0604020202020204" pitchFamily="34" charset="0"/>
              </a:defRPr>
            </a:lvl2pPr>
            <a:lvl3pPr marL="631350" indent="-285750">
              <a:defRPr lang="en-US" sz="1600" kern="1200" noProof="0" dirty="0">
                <a:solidFill>
                  <a:schemeClr val="tx2"/>
                </a:solidFill>
                <a:latin typeface="+mn-lt"/>
                <a:ea typeface="+mn-ea"/>
                <a:cs typeface="Arial" panose="020B0604020202020204" pitchFamily="34" charset="0"/>
              </a:defRPr>
            </a:lvl3pPr>
            <a:lvl4pPr marL="804150" indent="-285750">
              <a:defRPr lang="en-US" sz="1600" kern="1200" noProof="0" dirty="0">
                <a:solidFill>
                  <a:schemeClr val="tx2"/>
                </a:solidFill>
                <a:latin typeface="+mn-lt"/>
                <a:ea typeface="+mn-ea"/>
                <a:cs typeface="Arial" panose="020B0604020202020204" pitchFamily="34" charset="0"/>
              </a:defRPr>
            </a:lvl4pPr>
            <a:lvl5pPr marL="804150" indent="-285750">
              <a:defRPr lang="en-US" sz="1600" kern="1200" noProof="0" dirty="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marL="576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2"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11" name="Content Placeholder 2">
            <a:extLst>
              <a:ext uri="{FF2B5EF4-FFF2-40B4-BE49-F238E27FC236}">
                <a16:creationId xmlns:a16="http://schemas.microsoft.com/office/drawing/2014/main" id="{6EFA793F-42AB-E441-B787-767405F1860D}"/>
              </a:ext>
            </a:extLst>
          </p:cNvPr>
          <p:cNvSpPr>
            <a:spLocks noGrp="1"/>
          </p:cNvSpPr>
          <p:nvPr>
            <p:ph idx="15"/>
          </p:nvPr>
        </p:nvSpPr>
        <p:spPr>
          <a:xfrm>
            <a:off x="2752723" y="1143000"/>
            <a:ext cx="6122989" cy="566928"/>
          </a:xfrm>
        </p:spPr>
        <p:txBody>
          <a:bodyPr/>
          <a:lstStyle>
            <a:lvl1pPr marL="0" indent="0">
              <a:buNone/>
              <a:defRPr sz="1800" b="1">
                <a:solidFill>
                  <a:schemeClr val="tx1"/>
                </a:solidFill>
              </a:defRPr>
            </a:lvl1pPr>
            <a:lvl2pPr marL="115200" indent="-115200">
              <a:defRPr sz="1100" b="1">
                <a:solidFill>
                  <a:schemeClr val="tx1"/>
                </a:solidFill>
              </a:defRPr>
            </a:lvl2pPr>
            <a:lvl3pPr marL="230400" indent="-115200">
              <a:defRPr sz="1100" b="1">
                <a:solidFill>
                  <a:schemeClr val="tx1"/>
                </a:solidFill>
              </a:defRPr>
            </a:lvl3pPr>
            <a:lvl4pPr marL="345600" indent="-115200">
              <a:defRPr sz="1100" b="1">
                <a:solidFill>
                  <a:schemeClr val="tx1"/>
                </a:solidFill>
              </a:defRPr>
            </a:lvl4pPr>
            <a:lvl5pPr marL="460800" indent="-115200">
              <a:defRPr sz="1100" b="1">
                <a:solidFill>
                  <a:schemeClr val="tx1"/>
                </a:solidFill>
              </a:defRPr>
            </a:lvl5pPr>
          </a:lstStyle>
          <a:p>
            <a:pPr lvl="0"/>
            <a:r>
              <a:rPr lang="en-US" noProof="0"/>
              <a:t>Click to edit Master text styles</a:t>
            </a:r>
          </a:p>
        </p:txBody>
      </p:sp>
      <p:sp>
        <p:nvSpPr>
          <p:cNvPr id="2" name="Text Placeholder 13">
            <a:extLst>
              <a:ext uri="{FF2B5EF4-FFF2-40B4-BE49-F238E27FC236}">
                <a16:creationId xmlns:a16="http://schemas.microsoft.com/office/drawing/2014/main" id="{40105B13-0D95-9AD1-B0A0-04D6FAEF68EF}"/>
              </a:ext>
            </a:extLst>
          </p:cNvPr>
          <p:cNvSpPr>
            <a:spLocks noGrp="1"/>
          </p:cNvSpPr>
          <p:nvPr>
            <p:ph type="body" sz="quarter" idx="18" hasCustomPrompt="1"/>
          </p:nvPr>
        </p:nvSpPr>
        <p:spPr>
          <a:xfrm>
            <a:off x="2748627" y="4953115"/>
            <a:ext cx="6122988"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Tree>
    <p:extLst>
      <p:ext uri="{BB962C8B-B14F-4D97-AF65-F5344CB8AC3E}">
        <p14:creationId xmlns:p14="http://schemas.microsoft.com/office/powerpoint/2010/main" val="1845595572"/>
      </p:ext>
    </p:extLst>
  </p:cSld>
  <p:clrMapOvr>
    <a:masterClrMapping/>
  </p:clrMapOvr>
  <p:extLst>
    <p:ext uri="{DCECCB84-F9BA-43D5-87BE-67443E8EF086}">
      <p15:sldGuideLst xmlns:p15="http://schemas.microsoft.com/office/powerpoint/2012/main">
        <p15:guide id="15" pos="3742" userDrawn="1">
          <p15:clr>
            <a:srgbClr val="A4A3A4"/>
          </p15:clr>
        </p15:guide>
        <p15:guide id="16" pos="3581"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columns text, 1/3 picture">
    <p:spTree>
      <p:nvGrpSpPr>
        <p:cNvPr id="1" name=""/>
        <p:cNvGrpSpPr/>
        <p:nvPr/>
      </p:nvGrpSpPr>
      <p:grpSpPr>
        <a:xfrm>
          <a:off x="0" y="0"/>
          <a:ext cx="0" cy="0"/>
          <a:chOff x="0" y="0"/>
          <a:chExt cx="0" cy="0"/>
        </a:xfrm>
      </p:grpSpPr>
      <p:sp>
        <p:nvSpPr>
          <p:cNvPr id="2" name="Title 1"/>
          <p:cNvSpPr>
            <a:spLocks noGrp="1"/>
          </p:cNvSpPr>
          <p:nvPr>
            <p:ph type="title"/>
          </p:nvPr>
        </p:nvSpPr>
        <p:spPr>
          <a:xfrm>
            <a:off x="626400" y="288924"/>
            <a:ext cx="5410200" cy="720000"/>
          </a:xfrm>
        </p:spPr>
        <p:txBody>
          <a:bodyPr/>
          <a:lstStyle/>
          <a:p>
            <a:r>
              <a:rPr lang="en-US" noProof="0"/>
              <a:t>Click to edit Master title style</a:t>
            </a:r>
          </a:p>
        </p:txBody>
      </p:sp>
      <p:sp>
        <p:nvSpPr>
          <p:cNvPr id="3" name="Content Placeholder 2"/>
          <p:cNvSpPr>
            <a:spLocks noGrp="1"/>
          </p:cNvSpPr>
          <p:nvPr>
            <p:ph idx="1" hasCustomPrompt="1"/>
          </p:nvPr>
        </p:nvSpPr>
        <p:spPr>
          <a:xfrm>
            <a:off x="626400" y="1847088"/>
            <a:ext cx="2566800" cy="2935224"/>
          </a:xfrm>
        </p:spPr>
        <p:txBody>
          <a:bodyPr/>
          <a:lstStyle>
            <a:lvl1pPr marL="115200" indent="-115200">
              <a:defRPr lang="en-US" sz="1800" kern="1200" noProof="0" dirty="0" smtClean="0">
                <a:solidFill>
                  <a:schemeClr val="tx2"/>
                </a:solidFill>
                <a:latin typeface="+mn-lt"/>
                <a:ea typeface="+mn-ea"/>
                <a:cs typeface="Arial" panose="020B0604020202020204" pitchFamily="34" charset="0"/>
              </a:defRPr>
            </a:lvl1pPr>
            <a:lvl2pPr marL="458550" indent="-285750">
              <a:defRPr lang="en-US" sz="1800" kern="1200" noProof="0" dirty="0">
                <a:solidFill>
                  <a:schemeClr val="tx2"/>
                </a:solidFill>
                <a:latin typeface="+mn-lt"/>
                <a:ea typeface="+mn-ea"/>
                <a:cs typeface="Arial" panose="020B0604020202020204" pitchFamily="34" charset="0"/>
              </a:defRPr>
            </a:lvl2pPr>
            <a:lvl3pPr marL="458550" indent="-285750">
              <a:defRPr lang="en-US" sz="1600" kern="1200" noProof="0" dirty="0" smtClean="0">
                <a:solidFill>
                  <a:schemeClr val="tx2"/>
                </a:solidFill>
                <a:latin typeface="+mn-lt"/>
                <a:ea typeface="+mn-ea"/>
                <a:cs typeface="Arial" panose="020B0604020202020204" pitchFamily="34" charset="0"/>
              </a:defRPr>
            </a:lvl3pPr>
            <a:lvl4pPr marL="345600" indent="-115200">
              <a:defRPr lang="en-US" sz="1600" kern="1200" noProof="0" dirty="0" smtClean="0">
                <a:solidFill>
                  <a:schemeClr val="tx2"/>
                </a:solidFill>
                <a:latin typeface="+mn-lt"/>
                <a:ea typeface="+mn-ea"/>
                <a:cs typeface="Arial" panose="020B0604020202020204" pitchFamily="34" charset="0"/>
              </a:defRPr>
            </a:lvl4pPr>
            <a:lvl5pPr marL="804150" indent="-285750">
              <a:defRPr lang="en-US" sz="1600" kern="1200" noProof="0" dirty="0" smtClean="0">
                <a:solidFill>
                  <a:schemeClr val="tx2"/>
                </a:solidFill>
                <a:latin typeface="+mn-lt"/>
                <a:ea typeface="+mn-ea"/>
                <a:cs typeface="Arial" panose="020B0604020202020204" pitchFamily="34" charset="0"/>
              </a:defRPr>
            </a:lvl5pPr>
            <a:lvl6pPr marL="804150" indent="-285750">
              <a:defRPr lang="en-US" sz="1600" kern="1200" noProof="0" dirty="0">
                <a:solidFill>
                  <a:schemeClr val="tx2"/>
                </a:solidFill>
                <a:latin typeface="+mn-lt"/>
                <a:ea typeface="+mn-ea"/>
                <a:cs typeface="+mn-cs"/>
              </a:defRPr>
            </a:lvl6pPr>
            <a:lvl7pPr marL="969963" indent="-285750">
              <a:defRPr/>
            </a:lvl7pPr>
          </a:lstStyle>
          <a:p>
            <a:pPr marL="576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2"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4" name="Date Placeholder 3"/>
          <p:cNvSpPr>
            <a:spLocks noGrp="1"/>
          </p:cNvSpPr>
          <p:nvPr>
            <p:ph type="dt" sz="half" idx="10"/>
          </p:nvPr>
        </p:nvSpPr>
        <p:spPr/>
        <p:txBody>
          <a:bodyPr/>
          <a:lstStyle/>
          <a:p>
            <a:fld id="{3D0C844F-6721-4BF2-A2E8-342069E7C185}" type="datetime1">
              <a:rPr lang="en-US" smtClean="0"/>
              <a:t>8/30/2024</a:t>
            </a:fld>
            <a:endParaRPr lang="en-US" dirty="0"/>
          </a:p>
        </p:txBody>
      </p:sp>
      <p:sp>
        <p:nvSpPr>
          <p:cNvPr id="5" name="Footer Placeholder 4"/>
          <p:cNvSpPr>
            <a:spLocks noGrp="1"/>
          </p:cNvSpPr>
          <p:nvPr>
            <p:ph type="ftr" sz="quarter" idx="11"/>
          </p:nvPr>
        </p:nvSpPr>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sp>
        <p:nvSpPr>
          <p:cNvPr id="7" name="Content Placeholder 2">
            <a:extLst>
              <a:ext uri="{FF2B5EF4-FFF2-40B4-BE49-F238E27FC236}">
                <a16:creationId xmlns:a16="http://schemas.microsoft.com/office/drawing/2014/main" id="{76BA3CB5-4E0B-038A-EC8B-EF65795FDB6A}"/>
              </a:ext>
            </a:extLst>
          </p:cNvPr>
          <p:cNvSpPr>
            <a:spLocks noGrp="1"/>
          </p:cNvSpPr>
          <p:nvPr>
            <p:ph idx="13" hasCustomPrompt="1"/>
          </p:nvPr>
        </p:nvSpPr>
        <p:spPr>
          <a:xfrm>
            <a:off x="3467101" y="1847088"/>
            <a:ext cx="2565400" cy="2935224"/>
          </a:xfrm>
        </p:spPr>
        <p:txBody>
          <a:bodyPr/>
          <a:lstStyle>
            <a:lvl1pPr marL="115200" indent="-115200">
              <a:defRPr lang="en-US" sz="1800" kern="1200" noProof="0" dirty="0" smtClean="0">
                <a:solidFill>
                  <a:schemeClr val="tx2"/>
                </a:solidFill>
                <a:latin typeface="+mn-lt"/>
                <a:ea typeface="+mn-ea"/>
                <a:cs typeface="Arial" panose="020B0604020202020204" pitchFamily="34" charset="0"/>
              </a:defRPr>
            </a:lvl1pPr>
            <a:lvl2pPr marL="458550" indent="-285750">
              <a:defRPr lang="en-US" sz="1800" kern="1200" noProof="0" dirty="0">
                <a:solidFill>
                  <a:schemeClr val="tx2"/>
                </a:solidFill>
                <a:latin typeface="+mn-lt"/>
                <a:ea typeface="+mn-ea"/>
                <a:cs typeface="Arial" panose="020B0604020202020204" pitchFamily="34" charset="0"/>
              </a:defRPr>
            </a:lvl2pPr>
            <a:lvl3pPr marL="631350" indent="-285750">
              <a:defRPr lang="en-US" sz="1600" kern="1200" noProof="0" dirty="0" smtClean="0">
                <a:solidFill>
                  <a:schemeClr val="tx2"/>
                </a:solidFill>
                <a:latin typeface="+mn-lt"/>
                <a:ea typeface="+mn-ea"/>
                <a:cs typeface="Arial" panose="020B0604020202020204" pitchFamily="34" charset="0"/>
              </a:defRPr>
            </a:lvl3pPr>
            <a:lvl4pPr marL="804150" indent="-285750">
              <a:defRPr lang="en-US" sz="1600" kern="1200" noProof="0" dirty="0" smtClean="0">
                <a:solidFill>
                  <a:schemeClr val="tx2"/>
                </a:solidFill>
                <a:latin typeface="+mn-lt"/>
                <a:ea typeface="+mn-ea"/>
                <a:cs typeface="Arial" panose="020B0604020202020204" pitchFamily="34" charset="0"/>
              </a:defRPr>
            </a:lvl4pPr>
            <a:lvl5pPr marL="804150" indent="-285750">
              <a:defRPr lang="en-US" sz="1600" kern="1200" noProof="0" dirty="0" smtClean="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marL="576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2"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626400" y="1143000"/>
            <a:ext cx="2566800" cy="572064"/>
          </a:xfrm>
        </p:spPr>
        <p:txBody>
          <a:bodyPr/>
          <a:lstStyle>
            <a:lvl1pPr marL="0" indent="0">
              <a:buNone/>
              <a:defRPr sz="1800" b="1">
                <a:solidFill>
                  <a:schemeClr val="tx1"/>
                </a:solidFill>
              </a:defRPr>
            </a:lvl1pPr>
            <a:lvl2pPr marL="115200" indent="-115200">
              <a:defRPr sz="1100" b="1">
                <a:solidFill>
                  <a:schemeClr val="tx1"/>
                </a:solidFill>
              </a:defRPr>
            </a:lvl2pPr>
            <a:lvl3pPr marL="230400" indent="-115200">
              <a:defRPr sz="1100" b="1">
                <a:solidFill>
                  <a:schemeClr val="tx1"/>
                </a:solidFill>
              </a:defRPr>
            </a:lvl3pPr>
            <a:lvl4pPr marL="345600" indent="-115200">
              <a:defRPr sz="1100" b="1">
                <a:solidFill>
                  <a:schemeClr val="tx1"/>
                </a:solidFill>
              </a:defRPr>
            </a:lvl4pPr>
            <a:lvl5pPr marL="460800" indent="-115200">
              <a:defRPr sz="1100" b="1">
                <a:solidFill>
                  <a:schemeClr val="tx1"/>
                </a:solidFill>
              </a:defRPr>
            </a:lvl5pPr>
          </a:lstStyle>
          <a:p>
            <a:pPr lvl="0"/>
            <a:r>
              <a:rPr lang="en-US" noProof="0"/>
              <a:t>Click to edit Master text styles</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3467101" y="1143000"/>
            <a:ext cx="2565400" cy="572064"/>
          </a:xfrm>
        </p:spPr>
        <p:txBody>
          <a:bodyPr/>
          <a:lstStyle>
            <a:lvl1pPr marL="0" indent="0">
              <a:buNone/>
              <a:defRPr sz="1800" b="1">
                <a:solidFill>
                  <a:schemeClr val="tx1"/>
                </a:solidFill>
              </a:defRPr>
            </a:lvl1pPr>
            <a:lvl2pPr marL="115200" indent="-115200">
              <a:defRPr sz="1100" b="1">
                <a:solidFill>
                  <a:schemeClr val="tx1"/>
                </a:solidFill>
              </a:defRPr>
            </a:lvl2pPr>
            <a:lvl3pPr marL="230400" indent="-115200">
              <a:defRPr sz="1100" b="1">
                <a:solidFill>
                  <a:schemeClr val="tx1"/>
                </a:solidFill>
              </a:defRPr>
            </a:lvl3pPr>
            <a:lvl4pPr marL="345600" indent="-115200">
              <a:defRPr sz="1100" b="1">
                <a:solidFill>
                  <a:schemeClr val="tx1"/>
                </a:solidFill>
              </a:defRPr>
            </a:lvl4pPr>
            <a:lvl5pPr marL="460800" indent="-115200">
              <a:defRPr sz="1100" b="1">
                <a:solidFill>
                  <a:schemeClr val="tx1"/>
                </a:solidFill>
              </a:defRPr>
            </a:lvl5pPr>
          </a:lstStyle>
          <a:p>
            <a:pPr lvl="0"/>
            <a:r>
              <a:rPr lang="en-US" noProof="0"/>
              <a:t>Click to edit Master text styles</a:t>
            </a:r>
          </a:p>
        </p:txBody>
      </p:sp>
      <p:sp>
        <p:nvSpPr>
          <p:cNvPr id="13" name="Picture Placeholder 4">
            <a:extLst>
              <a:ext uri="{FF2B5EF4-FFF2-40B4-BE49-F238E27FC236}">
                <a16:creationId xmlns:a16="http://schemas.microsoft.com/office/drawing/2014/main" id="{49F737FA-3821-ED26-DBFD-6A1006BD35FE}"/>
              </a:ext>
            </a:extLst>
          </p:cNvPr>
          <p:cNvSpPr>
            <a:spLocks noGrp="1"/>
          </p:cNvSpPr>
          <p:nvPr>
            <p:ph type="pic" sz="quarter" idx="17"/>
          </p:nvPr>
        </p:nvSpPr>
        <p:spPr>
          <a:xfrm>
            <a:off x="6310314" y="0"/>
            <a:ext cx="2833685" cy="5143500"/>
          </a:xfrm>
        </p:spPr>
        <p:txBody>
          <a:bodyPr anchor="ctr" anchorCtr="1"/>
          <a:lstStyle>
            <a:lvl1pPr algn="ctr">
              <a:defRPr/>
            </a:lvl1pPr>
          </a:lstStyle>
          <a:p>
            <a:r>
              <a:rPr lang="en-US" noProof="0" dirty="0"/>
              <a:t>Click icon to add picture</a:t>
            </a:r>
          </a:p>
        </p:txBody>
      </p:sp>
      <p:sp>
        <p:nvSpPr>
          <p:cNvPr id="8" name="Text Placeholder 13">
            <a:extLst>
              <a:ext uri="{FF2B5EF4-FFF2-40B4-BE49-F238E27FC236}">
                <a16:creationId xmlns:a16="http://schemas.microsoft.com/office/drawing/2014/main" id="{E0C26EFD-8ACC-612F-C05B-0DDCC662B765}"/>
              </a:ext>
            </a:extLst>
          </p:cNvPr>
          <p:cNvSpPr>
            <a:spLocks noGrp="1"/>
          </p:cNvSpPr>
          <p:nvPr>
            <p:ph type="body" sz="quarter" idx="18" hasCustomPrompt="1"/>
          </p:nvPr>
        </p:nvSpPr>
        <p:spPr>
          <a:xfrm>
            <a:off x="627062" y="4953115"/>
            <a:ext cx="5405439"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Tree>
    <p:extLst>
      <p:ext uri="{BB962C8B-B14F-4D97-AF65-F5344CB8AC3E}">
        <p14:creationId xmlns:p14="http://schemas.microsoft.com/office/powerpoint/2010/main" val="72431485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columns text ">
    <p:spTree>
      <p:nvGrpSpPr>
        <p:cNvPr id="1" name=""/>
        <p:cNvGrpSpPr/>
        <p:nvPr/>
      </p:nvGrpSpPr>
      <p:grpSpPr>
        <a:xfrm>
          <a:off x="0" y="0"/>
          <a:ext cx="0" cy="0"/>
          <a:chOff x="0" y="0"/>
          <a:chExt cx="0" cy="0"/>
        </a:xfrm>
      </p:grpSpPr>
      <p:sp>
        <p:nvSpPr>
          <p:cNvPr id="2" name="Title 1"/>
          <p:cNvSpPr>
            <a:spLocks noGrp="1"/>
          </p:cNvSpPr>
          <p:nvPr>
            <p:ph type="title"/>
          </p:nvPr>
        </p:nvSpPr>
        <p:spPr>
          <a:xfrm>
            <a:off x="627063" y="288924"/>
            <a:ext cx="8250237" cy="720000"/>
          </a:xfrm>
        </p:spPr>
        <p:txBody>
          <a:bodyPr/>
          <a:lstStyle/>
          <a:p>
            <a:r>
              <a:rPr lang="en-US" noProof="0"/>
              <a:t>Click to edit Master title style</a:t>
            </a:r>
          </a:p>
        </p:txBody>
      </p:sp>
      <p:sp>
        <p:nvSpPr>
          <p:cNvPr id="3" name="Content Placeholder 2"/>
          <p:cNvSpPr>
            <a:spLocks noGrp="1"/>
          </p:cNvSpPr>
          <p:nvPr>
            <p:ph idx="1"/>
          </p:nvPr>
        </p:nvSpPr>
        <p:spPr>
          <a:xfrm>
            <a:off x="627063" y="1207008"/>
            <a:ext cx="2562225" cy="3494044"/>
          </a:xfrm>
        </p:spPr>
        <p:txBody>
          <a:bodyPr/>
          <a:lstStyle>
            <a:lvl1pPr marL="0" indent="0">
              <a:buNone/>
              <a:defRPr sz="1800">
                <a:solidFill>
                  <a:schemeClr val="tx1"/>
                </a:solidFill>
              </a:defRPr>
            </a:lvl1pPr>
            <a:lvl2pPr marL="115200" indent="-115200">
              <a:defRPr sz="1100"/>
            </a:lvl2pPr>
            <a:lvl3pPr marL="230400" indent="-115200">
              <a:defRPr sz="1100"/>
            </a:lvl3pPr>
            <a:lvl4pPr marL="345600" indent="-115200">
              <a:defRPr sz="1100"/>
            </a:lvl4pPr>
            <a:lvl5pPr marL="460800" indent="-115200">
              <a:defRPr sz="1100"/>
            </a:lvl5pPr>
          </a:lstStyle>
          <a:p>
            <a:pPr lvl="0"/>
            <a:r>
              <a:rPr lang="en-US" noProof="0"/>
              <a:t>Click to edit Master text styles</a:t>
            </a:r>
          </a:p>
        </p:txBody>
      </p:sp>
      <p:sp>
        <p:nvSpPr>
          <p:cNvPr id="4" name="Date Placeholder 3"/>
          <p:cNvSpPr>
            <a:spLocks noGrp="1"/>
          </p:cNvSpPr>
          <p:nvPr>
            <p:ph type="dt" sz="half" idx="10"/>
          </p:nvPr>
        </p:nvSpPr>
        <p:spPr/>
        <p:txBody>
          <a:bodyPr/>
          <a:lstStyle/>
          <a:p>
            <a:fld id="{71DBCF75-A77A-46F6-A0B2-1BEF847F5406}" type="datetime1">
              <a:rPr lang="en-US" smtClean="0"/>
              <a:t>8/30/2024</a:t>
            </a:fld>
            <a:endParaRPr lang="en-US" dirty="0"/>
          </a:p>
        </p:txBody>
      </p:sp>
      <p:sp>
        <p:nvSpPr>
          <p:cNvPr id="5" name="Footer Placeholder 4"/>
          <p:cNvSpPr>
            <a:spLocks noGrp="1"/>
          </p:cNvSpPr>
          <p:nvPr>
            <p:ph type="ftr" sz="quarter" idx="11"/>
          </p:nvPr>
        </p:nvSpPr>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sp>
        <p:nvSpPr>
          <p:cNvPr id="8" name="Text Placeholder 13">
            <a:extLst>
              <a:ext uri="{FF2B5EF4-FFF2-40B4-BE49-F238E27FC236}">
                <a16:creationId xmlns:a16="http://schemas.microsoft.com/office/drawing/2014/main" id="{81F564E8-F794-3D75-F341-05065CE0CB7B}"/>
              </a:ext>
            </a:extLst>
          </p:cNvPr>
          <p:cNvSpPr>
            <a:spLocks noGrp="1"/>
          </p:cNvSpPr>
          <p:nvPr>
            <p:ph type="body" sz="quarter" idx="18" hasCustomPrompt="1"/>
          </p:nvPr>
        </p:nvSpPr>
        <p:spPr>
          <a:xfrm>
            <a:off x="627062" y="4953115"/>
            <a:ext cx="8250237"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
        <p:nvSpPr>
          <p:cNvPr id="9" name="Content Placeholder 2">
            <a:extLst>
              <a:ext uri="{FF2B5EF4-FFF2-40B4-BE49-F238E27FC236}">
                <a16:creationId xmlns:a16="http://schemas.microsoft.com/office/drawing/2014/main" id="{E597D08F-9B29-BB2C-E3EC-F352CD7A709F}"/>
              </a:ext>
            </a:extLst>
          </p:cNvPr>
          <p:cNvSpPr>
            <a:spLocks noGrp="1"/>
          </p:cNvSpPr>
          <p:nvPr>
            <p:ph idx="19" hasCustomPrompt="1"/>
          </p:nvPr>
        </p:nvSpPr>
        <p:spPr>
          <a:xfrm>
            <a:off x="3465576" y="1207008"/>
            <a:ext cx="5413248" cy="3529584"/>
          </a:xfrm>
        </p:spPr>
        <p:txBody>
          <a:bodyPr/>
          <a:lstStyle>
            <a:lvl1pPr>
              <a:defRPr sz="1800"/>
            </a:lvl1pPr>
            <a:lvl2pPr marL="345600" indent="-172800">
              <a:buFont typeface="Arial" panose="020B0604020202020204" pitchFamily="34" charset="0"/>
              <a:buChar char="–"/>
              <a:defRPr lang="en-US" sz="1600" kern="1200" noProof="0" dirty="0">
                <a:solidFill>
                  <a:schemeClr val="tx2"/>
                </a:solidFill>
                <a:latin typeface="+mn-lt"/>
                <a:ea typeface="+mn-ea"/>
                <a:cs typeface="Arial" panose="020B0604020202020204" pitchFamily="34" charset="0"/>
              </a:defRPr>
            </a:lvl2pPr>
            <a:lvl3pPr marL="515938" indent="-171450">
              <a:tabLst>
                <a:tab pos="173038" algn="l"/>
                <a:tab pos="693738" algn="l"/>
              </a:tabLst>
              <a:defRPr lang="en-US" sz="1600" kern="1200" noProof="0" dirty="0">
                <a:solidFill>
                  <a:schemeClr val="tx2"/>
                </a:solidFill>
                <a:latin typeface="+mn-lt"/>
                <a:ea typeface="+mn-ea"/>
                <a:cs typeface="Arial" panose="020B0604020202020204" pitchFamily="34" charset="0"/>
              </a:defRPr>
            </a:lvl3pPr>
            <a:lvl4pPr marL="631825" indent="-165100">
              <a:buFont typeface="Symbol" panose="05050102010706020507" pitchFamily="18" charset="2"/>
              <a:buChar char=""/>
              <a:tabLst>
                <a:tab pos="173038" algn="l"/>
                <a:tab pos="346075" algn="l"/>
              </a:tabLst>
              <a:defRPr lang="en-US" sz="1600" kern="1200" noProof="0" dirty="0">
                <a:solidFill>
                  <a:schemeClr val="tx2"/>
                </a:solidFill>
                <a:latin typeface="+mn-lt"/>
                <a:ea typeface="+mn-ea"/>
                <a:cs typeface="Arial" panose="020B0604020202020204" pitchFamily="34" charset="0"/>
              </a:defRPr>
            </a:lvl4pPr>
            <a:lvl5pPr marL="855663" indent="-171450">
              <a:buFont typeface="Arial" panose="020B0604020202020204" pitchFamily="34" charset="0"/>
              <a:buChar char="•"/>
              <a:defRPr lang="en-US" sz="1600" kern="1200" noProof="0" dirty="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lvl="0"/>
            <a:r>
              <a:rPr lang="en-US" noProof="0"/>
              <a:t>First level</a:t>
            </a:r>
          </a:p>
          <a:p>
            <a:pPr marL="345600" lvl="1"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24904685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columns text, 1/3 text ">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477778A-6302-0949-5FE4-F95753DA7409}"/>
              </a:ext>
            </a:extLst>
          </p:cNvPr>
          <p:cNvSpPr/>
          <p:nvPr userDrawn="1"/>
        </p:nvSpPr>
        <p:spPr>
          <a:xfrm>
            <a:off x="6308725" y="0"/>
            <a:ext cx="283527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7063" y="288925"/>
            <a:ext cx="5402261" cy="722376"/>
          </a:xfrm>
        </p:spPr>
        <p:txBody>
          <a:bodyPr/>
          <a:lstStyle/>
          <a:p>
            <a:r>
              <a:rPr lang="en-US" noProof="0"/>
              <a:t>Click to edit Master title style</a:t>
            </a:r>
          </a:p>
        </p:txBody>
      </p:sp>
      <p:sp>
        <p:nvSpPr>
          <p:cNvPr id="3" name="Content Placeholder 2"/>
          <p:cNvSpPr>
            <a:spLocks noGrp="1"/>
          </p:cNvSpPr>
          <p:nvPr>
            <p:ph idx="1" hasCustomPrompt="1"/>
          </p:nvPr>
        </p:nvSpPr>
        <p:spPr>
          <a:xfrm>
            <a:off x="627062" y="1847088"/>
            <a:ext cx="2562225" cy="2935224"/>
          </a:xfrm>
        </p:spPr>
        <p:txBody>
          <a:bodyPr/>
          <a:lstStyle>
            <a:lvl1pPr marL="115200" indent="-115200">
              <a:defRPr lang="en-US" sz="1800" kern="1200" noProof="0" dirty="0">
                <a:solidFill>
                  <a:schemeClr val="tx2"/>
                </a:solidFill>
                <a:latin typeface="+mn-lt"/>
                <a:ea typeface="+mn-ea"/>
                <a:cs typeface="Arial" panose="020B0604020202020204" pitchFamily="34" charset="0"/>
              </a:defRPr>
            </a:lvl1pPr>
            <a:lvl2pPr marL="115200" indent="-115200">
              <a:defRPr lang="en-US" sz="1800" kern="1200" noProof="0" dirty="0">
                <a:solidFill>
                  <a:schemeClr val="tx2"/>
                </a:solidFill>
                <a:latin typeface="+mn-lt"/>
                <a:ea typeface="+mn-ea"/>
                <a:cs typeface="Arial" panose="020B0604020202020204" pitchFamily="34" charset="0"/>
              </a:defRPr>
            </a:lvl2pPr>
            <a:lvl3pPr marL="230400" indent="-115200">
              <a:defRPr lang="en-US" sz="1600" kern="1200" noProof="0" dirty="0">
                <a:solidFill>
                  <a:schemeClr val="tx2"/>
                </a:solidFill>
                <a:latin typeface="+mn-lt"/>
                <a:ea typeface="+mn-ea"/>
                <a:cs typeface="Arial" panose="020B0604020202020204" pitchFamily="34" charset="0"/>
              </a:defRPr>
            </a:lvl3pPr>
            <a:lvl4pPr marL="345600" indent="-115200">
              <a:defRPr lang="en-US" sz="1600" kern="1200" noProof="0" dirty="0">
                <a:solidFill>
                  <a:schemeClr val="tx2"/>
                </a:solidFill>
                <a:latin typeface="+mn-lt"/>
                <a:ea typeface="+mn-ea"/>
                <a:cs typeface="Arial" panose="020B0604020202020204" pitchFamily="34" charset="0"/>
              </a:defRPr>
            </a:lvl4pPr>
            <a:lvl5pPr marL="804150" indent="-285750">
              <a:defRPr lang="en-US" sz="1600" kern="1200" noProof="0" dirty="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marL="576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2"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4" name="Date Placeholder 3"/>
          <p:cNvSpPr>
            <a:spLocks noGrp="1"/>
          </p:cNvSpPr>
          <p:nvPr>
            <p:ph type="dt" sz="half" idx="10"/>
          </p:nvPr>
        </p:nvSpPr>
        <p:spPr/>
        <p:txBody>
          <a:bodyPr/>
          <a:lstStyle/>
          <a:p>
            <a:fld id="{3719C70F-9ABC-4A75-88AA-FD088FF10F1F}" type="datetime1">
              <a:rPr lang="en-US" smtClean="0"/>
              <a:t>8/30/2024</a:t>
            </a:fld>
            <a:endParaRPr lang="en-US" dirty="0"/>
          </a:p>
        </p:txBody>
      </p:sp>
      <p:sp>
        <p:nvSpPr>
          <p:cNvPr id="5" name="Footer Placeholder 4"/>
          <p:cNvSpPr>
            <a:spLocks noGrp="1"/>
          </p:cNvSpPr>
          <p:nvPr>
            <p:ph type="ftr" sz="quarter" idx="11"/>
          </p:nvPr>
        </p:nvSpPr>
        <p:spPr>
          <a:xfrm rot="-5400000">
            <a:off x="-638043" y="3245617"/>
            <a:ext cx="1747834" cy="108000"/>
          </a:xfrm>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sp>
        <p:nvSpPr>
          <p:cNvPr id="24" name="Content Placeholder 2">
            <a:extLst>
              <a:ext uri="{FF2B5EF4-FFF2-40B4-BE49-F238E27FC236}">
                <a16:creationId xmlns:a16="http://schemas.microsoft.com/office/drawing/2014/main" id="{04953A92-4F1A-9C5D-0A0A-8E7E2F985E6A}"/>
              </a:ext>
            </a:extLst>
          </p:cNvPr>
          <p:cNvSpPr>
            <a:spLocks noGrp="1"/>
          </p:cNvSpPr>
          <p:nvPr>
            <p:ph idx="14"/>
          </p:nvPr>
        </p:nvSpPr>
        <p:spPr bwMode="white">
          <a:xfrm>
            <a:off x="6545263" y="1649413"/>
            <a:ext cx="2325686" cy="3132138"/>
          </a:xfrm>
        </p:spPr>
        <p:txBody>
          <a:bodyPr/>
          <a:lstStyle>
            <a:lvl1pPr>
              <a:defRPr sz="1800">
                <a:solidFill>
                  <a:schemeClr val="accent2"/>
                </a:solidFill>
              </a:defRPr>
            </a:lvl1pPr>
            <a:lvl2pPr marL="0" indent="0">
              <a:spcBef>
                <a:spcPts val="1200"/>
              </a:spcBef>
              <a:buNone/>
              <a:defRPr sz="1800">
                <a:solidFill>
                  <a:schemeClr val="tx2"/>
                </a:solidFill>
              </a:defRPr>
            </a:lvl2pPr>
            <a:lvl3pPr marL="230400" indent="-115200">
              <a:defRPr sz="1100"/>
            </a:lvl3pPr>
            <a:lvl4pPr marL="345600" indent="-115200">
              <a:defRPr sz="1100"/>
            </a:lvl4pPr>
            <a:lvl5pPr marL="460800" indent="-115200">
              <a:defRPr sz="1100"/>
            </a:lvl5pPr>
          </a:lstStyle>
          <a:p>
            <a:pPr lvl="0"/>
            <a:r>
              <a:rPr lang="en-US" noProof="0"/>
              <a:t>Click to edit Master text styles</a:t>
            </a:r>
          </a:p>
        </p:txBody>
      </p:sp>
      <p:sp>
        <p:nvSpPr>
          <p:cNvPr id="25" name="Content Placeholder 2">
            <a:extLst>
              <a:ext uri="{FF2B5EF4-FFF2-40B4-BE49-F238E27FC236}">
                <a16:creationId xmlns:a16="http://schemas.microsoft.com/office/drawing/2014/main" id="{E3231A5E-CB55-3DE0-6B31-34184F776871}"/>
              </a:ext>
            </a:extLst>
          </p:cNvPr>
          <p:cNvSpPr>
            <a:spLocks noGrp="1"/>
          </p:cNvSpPr>
          <p:nvPr>
            <p:ph idx="15"/>
          </p:nvPr>
        </p:nvSpPr>
        <p:spPr>
          <a:xfrm>
            <a:off x="626400" y="1143000"/>
            <a:ext cx="5409275" cy="576072"/>
          </a:xfrm>
        </p:spPr>
        <p:txBody>
          <a:bodyPr/>
          <a:lstStyle>
            <a:lvl1pPr marL="0" indent="0">
              <a:buNone/>
              <a:defRPr sz="1800" b="1">
                <a:solidFill>
                  <a:schemeClr val="tx1"/>
                </a:solidFill>
                <a:latin typeface="+mn-lt"/>
              </a:defRPr>
            </a:lvl1pPr>
            <a:lvl2pPr marL="115200" indent="-115200">
              <a:defRPr sz="1100" b="1">
                <a:solidFill>
                  <a:schemeClr val="tx1"/>
                </a:solidFill>
              </a:defRPr>
            </a:lvl2pPr>
            <a:lvl3pPr marL="230400" indent="-115200">
              <a:defRPr sz="1100" b="1">
                <a:solidFill>
                  <a:schemeClr val="tx1"/>
                </a:solidFill>
              </a:defRPr>
            </a:lvl3pPr>
            <a:lvl4pPr marL="345600" indent="-115200">
              <a:defRPr sz="1100" b="1">
                <a:solidFill>
                  <a:schemeClr val="tx1"/>
                </a:solidFill>
              </a:defRPr>
            </a:lvl4pPr>
            <a:lvl5pPr marL="460800" indent="-115200">
              <a:defRPr sz="1100" b="1">
                <a:solidFill>
                  <a:schemeClr val="tx1"/>
                </a:solidFill>
              </a:defRPr>
            </a:lvl5pPr>
          </a:lstStyle>
          <a:p>
            <a:pPr lvl="0"/>
            <a:r>
              <a:rPr lang="en-US" noProof="0"/>
              <a:t>Click to edit Master text styles</a:t>
            </a:r>
          </a:p>
        </p:txBody>
      </p:sp>
      <p:sp>
        <p:nvSpPr>
          <p:cNvPr id="7" name="Content Placeholder 2">
            <a:extLst>
              <a:ext uri="{FF2B5EF4-FFF2-40B4-BE49-F238E27FC236}">
                <a16:creationId xmlns:a16="http://schemas.microsoft.com/office/drawing/2014/main" id="{9047600B-8851-AE98-BB0C-E81BB2CCFC59}"/>
              </a:ext>
            </a:extLst>
          </p:cNvPr>
          <p:cNvSpPr>
            <a:spLocks noGrp="1"/>
          </p:cNvSpPr>
          <p:nvPr>
            <p:ph idx="16" hasCustomPrompt="1"/>
          </p:nvPr>
        </p:nvSpPr>
        <p:spPr>
          <a:xfrm>
            <a:off x="3463925" y="1847088"/>
            <a:ext cx="2571750" cy="2935224"/>
          </a:xfrm>
        </p:spPr>
        <p:txBody>
          <a:bodyPr/>
          <a:lstStyle>
            <a:lvl1pPr marL="115200" indent="-115200">
              <a:defRPr lang="en-US" sz="1800" kern="1200" noProof="0" dirty="0">
                <a:solidFill>
                  <a:schemeClr val="tx2"/>
                </a:solidFill>
                <a:latin typeface="+mn-lt"/>
                <a:ea typeface="+mn-ea"/>
                <a:cs typeface="Arial" panose="020B0604020202020204" pitchFamily="34" charset="0"/>
              </a:defRPr>
            </a:lvl1pPr>
            <a:lvl2pPr marL="115200" indent="-115200">
              <a:defRPr lang="en-US" sz="1800" kern="1200" noProof="0" dirty="0">
                <a:solidFill>
                  <a:schemeClr val="tx2"/>
                </a:solidFill>
                <a:latin typeface="+mn-lt"/>
                <a:ea typeface="+mn-ea"/>
                <a:cs typeface="Arial" panose="020B0604020202020204" pitchFamily="34" charset="0"/>
              </a:defRPr>
            </a:lvl2pPr>
            <a:lvl3pPr marL="230400" indent="-115200">
              <a:defRPr lang="en-US" sz="1600" kern="1200" noProof="0" dirty="0">
                <a:solidFill>
                  <a:schemeClr val="tx2"/>
                </a:solidFill>
                <a:latin typeface="+mn-lt"/>
                <a:ea typeface="+mn-ea"/>
                <a:cs typeface="Arial" panose="020B0604020202020204" pitchFamily="34" charset="0"/>
              </a:defRPr>
            </a:lvl3pPr>
            <a:lvl4pPr marL="345600" indent="-115200">
              <a:defRPr lang="en-US" sz="1600" kern="1200" noProof="0" dirty="0">
                <a:solidFill>
                  <a:schemeClr val="tx2"/>
                </a:solidFill>
                <a:latin typeface="+mn-lt"/>
                <a:ea typeface="+mn-ea"/>
                <a:cs typeface="Arial" panose="020B0604020202020204" pitchFamily="34" charset="0"/>
              </a:defRPr>
            </a:lvl4pPr>
            <a:lvl5pPr marL="804150" indent="-285750">
              <a:defRPr lang="en-US" sz="1600" kern="1200" noProof="0" dirty="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marL="576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2"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8" name="Text Placeholder 13">
            <a:extLst>
              <a:ext uri="{FF2B5EF4-FFF2-40B4-BE49-F238E27FC236}">
                <a16:creationId xmlns:a16="http://schemas.microsoft.com/office/drawing/2014/main" id="{746F13FA-52C7-5AB4-B5E2-5406ED3ED477}"/>
              </a:ext>
            </a:extLst>
          </p:cNvPr>
          <p:cNvSpPr>
            <a:spLocks noGrp="1"/>
          </p:cNvSpPr>
          <p:nvPr>
            <p:ph type="body" sz="quarter" idx="18" hasCustomPrompt="1"/>
          </p:nvPr>
        </p:nvSpPr>
        <p:spPr>
          <a:xfrm>
            <a:off x="627061" y="4953115"/>
            <a:ext cx="5408613"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Tree>
    <p:extLst>
      <p:ext uri="{BB962C8B-B14F-4D97-AF65-F5344CB8AC3E}">
        <p14:creationId xmlns:p14="http://schemas.microsoft.com/office/powerpoint/2010/main" val="1856368593"/>
      </p:ext>
    </p:extLst>
  </p:cSld>
  <p:clrMapOvr>
    <a:masterClrMapping/>
  </p:clrMapOvr>
  <p:extLst>
    <p:ext uri="{DCECCB84-F9BA-43D5-87BE-67443E8EF086}">
      <p15:sldGuideLst xmlns:p15="http://schemas.microsoft.com/office/powerpoint/2012/main">
        <p15:guide id="14" pos="4123"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27062" y="288925"/>
            <a:ext cx="8250237" cy="720725"/>
          </a:xfrm>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3619A1B3-3F6E-421F-A98D-6AA0E36B03FD}" type="datetime1">
              <a:rPr lang="en-US" smtClean="0"/>
              <a:t>8/30/2024</a:t>
            </a:fld>
            <a:endParaRPr lang="en-US" dirty="0"/>
          </a:p>
        </p:txBody>
      </p:sp>
      <p:sp>
        <p:nvSpPr>
          <p:cNvPr id="5" name="Footer Placeholder 4"/>
          <p:cNvSpPr>
            <a:spLocks noGrp="1"/>
          </p:cNvSpPr>
          <p:nvPr>
            <p:ph type="ftr" sz="quarter" idx="11"/>
          </p:nvPr>
        </p:nvSpPr>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sp>
        <p:nvSpPr>
          <p:cNvPr id="3" name="Text Placeholder 13">
            <a:extLst>
              <a:ext uri="{FF2B5EF4-FFF2-40B4-BE49-F238E27FC236}">
                <a16:creationId xmlns:a16="http://schemas.microsoft.com/office/drawing/2014/main" id="{7C5053A4-C34C-824F-C117-9A4F18DF2083}"/>
              </a:ext>
            </a:extLst>
          </p:cNvPr>
          <p:cNvSpPr>
            <a:spLocks noGrp="1"/>
          </p:cNvSpPr>
          <p:nvPr>
            <p:ph type="body" sz="quarter" idx="18" hasCustomPrompt="1"/>
          </p:nvPr>
        </p:nvSpPr>
        <p:spPr>
          <a:xfrm>
            <a:off x="627061" y="4953115"/>
            <a:ext cx="8250237" cy="108000"/>
          </a:xfrm>
        </p:spPr>
        <p:txBody>
          <a:bodyPr anchor="b" anchorCtr="0"/>
          <a:lstStyle>
            <a:lvl1pPr>
              <a:defRPr sz="800"/>
            </a:lvl1pPr>
            <a:lvl2pPr>
              <a:defRPr sz="700"/>
            </a:lvl2pPr>
            <a:lvl3pPr>
              <a:defRPr sz="700"/>
            </a:lvl3pPr>
            <a:lvl4pPr>
              <a:defRPr sz="700"/>
            </a:lvl4pPr>
            <a:lvl5pPr>
              <a:defRPr sz="700"/>
            </a:lvl5pPr>
          </a:lstStyle>
          <a:p>
            <a:pPr lvl="0"/>
            <a:r>
              <a:rPr lang="en-US"/>
              <a:t>Footnote, source</a:t>
            </a:r>
          </a:p>
        </p:txBody>
      </p:sp>
    </p:spTree>
    <p:extLst>
      <p:ext uri="{BB962C8B-B14F-4D97-AF65-F5344CB8AC3E}">
        <p14:creationId xmlns:p14="http://schemas.microsoft.com/office/powerpoint/2010/main" val="233201895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in Tru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5475" y="1039813"/>
            <a:ext cx="4129088" cy="1592659"/>
          </a:xfrm>
        </p:spPr>
        <p:txBody>
          <a:bodyPr anchor="t" anchorCtr="0"/>
          <a:lstStyle>
            <a:lvl1pPr algn="l">
              <a:defRPr sz="3600">
                <a:solidFill>
                  <a:schemeClr val="bg1"/>
                </a:solidFill>
              </a:defRPr>
            </a:lvl1pPr>
          </a:lstStyle>
          <a:p>
            <a:r>
              <a:rPr lang="en-US" noProof="0"/>
              <a:t>Click to edit Master title style</a:t>
            </a:r>
          </a:p>
        </p:txBody>
      </p:sp>
      <p:sp>
        <p:nvSpPr>
          <p:cNvPr id="3" name="Subtitle 2"/>
          <p:cNvSpPr>
            <a:spLocks noGrp="1"/>
          </p:cNvSpPr>
          <p:nvPr>
            <p:ph type="subTitle" idx="1" hasCustomPrompt="1"/>
          </p:nvPr>
        </p:nvSpPr>
        <p:spPr>
          <a:xfrm>
            <a:off x="625476" y="2700338"/>
            <a:ext cx="4129088" cy="1243011"/>
          </a:xfrm>
          <a:prstGeom prst="rect">
            <a:avLst/>
          </a:prstGeom>
        </p:spPr>
        <p:txBody>
          <a:bodyPr anchor="t" anchorCtr="0"/>
          <a:lstStyle>
            <a:lvl1pPr marL="0" indent="0" algn="l">
              <a:buNone/>
              <a:defRPr sz="12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        </a:t>
            </a:r>
          </a:p>
        </p:txBody>
      </p:sp>
      <p:pic>
        <p:nvPicPr>
          <p:cNvPr id="6" name="Picture 5" descr="A white text on a black background&#10;&#10;Description automatically generated">
            <a:extLst>
              <a:ext uri="{FF2B5EF4-FFF2-40B4-BE49-F238E27FC236}">
                <a16:creationId xmlns:a16="http://schemas.microsoft.com/office/drawing/2014/main" id="{9D76217A-110F-B22D-16E8-D77EE2380B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475" y="302375"/>
            <a:ext cx="1143000" cy="163449"/>
          </a:xfrm>
          <a:prstGeom prst="rect">
            <a:avLst/>
          </a:prstGeom>
        </p:spPr>
      </p:pic>
    </p:spTree>
    <p:extLst>
      <p:ext uri="{BB962C8B-B14F-4D97-AF65-F5344CB8AC3E}">
        <p14:creationId xmlns:p14="http://schemas.microsoft.com/office/powerpoint/2010/main" val="1079241692"/>
      </p:ext>
    </p:extLst>
  </p:cSld>
  <p:clrMapOvr>
    <a:masterClrMapping/>
  </p:clrMapOvr>
  <p:extLst>
    <p:ext uri="{DCECCB84-F9BA-43D5-87BE-67443E8EF086}">
      <p15:sldGuideLst xmlns:p15="http://schemas.microsoft.com/office/powerpoint/2012/main">
        <p15:guide id="8" orient="horz" pos="556"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dark picture">
    <p:spTree>
      <p:nvGrpSpPr>
        <p:cNvPr id="1" name=""/>
        <p:cNvGrpSpPr/>
        <p:nvPr/>
      </p:nvGrpSpPr>
      <p:grpSpPr>
        <a:xfrm>
          <a:off x="0" y="0"/>
          <a:ext cx="0" cy="0"/>
          <a:chOff x="0" y="0"/>
          <a:chExt cx="0" cy="0"/>
        </a:xfrm>
      </p:grpSpPr>
      <p:pic>
        <p:nvPicPr>
          <p:cNvPr id="4" name="Picture Placeholder 9" descr="Background pattern&#10;&#10;Description automatically generated">
            <a:extLst>
              <a:ext uri="{FF2B5EF4-FFF2-40B4-BE49-F238E27FC236}">
                <a16:creationId xmlns:a16="http://schemas.microsoft.com/office/drawing/2014/main" id="{C577C8AB-657D-F6A9-3AFE-A22ED15705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 name="Title 1"/>
          <p:cNvSpPr>
            <a:spLocks noGrp="1"/>
          </p:cNvSpPr>
          <p:nvPr>
            <p:ph type="ctrTitle"/>
          </p:nvPr>
        </p:nvSpPr>
        <p:spPr>
          <a:xfrm>
            <a:off x="627063" y="1655763"/>
            <a:ext cx="4129088" cy="1557337"/>
          </a:xfrm>
        </p:spPr>
        <p:txBody>
          <a:bodyPr anchor="t" anchorCtr="0"/>
          <a:lstStyle>
            <a:lvl1pPr algn="l">
              <a:defRPr sz="3600">
                <a:solidFill>
                  <a:schemeClr val="bg1"/>
                </a:solidFill>
              </a:defRPr>
            </a:lvl1pPr>
          </a:lstStyle>
          <a:p>
            <a:r>
              <a:rPr lang="en-US" noProof="0"/>
              <a:t>Click to edit Master title style</a:t>
            </a:r>
          </a:p>
        </p:txBody>
      </p:sp>
      <p:sp>
        <p:nvSpPr>
          <p:cNvPr id="3" name="Subtitle 2"/>
          <p:cNvSpPr>
            <a:spLocks noGrp="1"/>
          </p:cNvSpPr>
          <p:nvPr>
            <p:ph type="subTitle" idx="1" hasCustomPrompt="1"/>
          </p:nvPr>
        </p:nvSpPr>
        <p:spPr>
          <a:xfrm>
            <a:off x="627063" y="3213100"/>
            <a:ext cx="4129088" cy="1227137"/>
          </a:xfrm>
          <a:prstGeom prst="rect">
            <a:avLst/>
          </a:prstGeom>
        </p:spPr>
        <p:txBody>
          <a:bodyPr anchor="t" anchorCtr="0"/>
          <a:lstStyle>
            <a:lvl1pPr marL="0" indent="0" algn="l">
              <a:buNone/>
              <a:defRPr sz="12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        </a:t>
            </a:r>
          </a:p>
        </p:txBody>
      </p:sp>
      <p:pic>
        <p:nvPicPr>
          <p:cNvPr id="5" name="Picture 4" descr="A white text on a black background&#10;&#10;Description automatically generated">
            <a:extLst>
              <a:ext uri="{FF2B5EF4-FFF2-40B4-BE49-F238E27FC236}">
                <a16:creationId xmlns:a16="http://schemas.microsoft.com/office/drawing/2014/main" id="{2D1EACC2-2DBE-04B0-AD5A-C9143A7648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475" y="302375"/>
            <a:ext cx="1143000" cy="163449"/>
          </a:xfrm>
          <a:prstGeom prst="rect">
            <a:avLst/>
          </a:prstGeom>
        </p:spPr>
      </p:pic>
    </p:spTree>
    <p:extLst>
      <p:ext uri="{BB962C8B-B14F-4D97-AF65-F5344CB8AC3E}">
        <p14:creationId xmlns:p14="http://schemas.microsoft.com/office/powerpoint/2010/main" val="37799666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pic>
        <p:nvPicPr>
          <p:cNvPr id="4" name="Picture Placeholder 8" descr="A picture containing person, indoor, window, standing&#10;&#10;Description automatically generated">
            <a:extLst>
              <a:ext uri="{FF2B5EF4-FFF2-40B4-BE49-F238E27FC236}">
                <a16:creationId xmlns:a16="http://schemas.microsoft.com/office/drawing/2014/main" id="{C24FE7C4-6FA0-46F5-E41E-4A33CF6123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sp>
        <p:nvSpPr>
          <p:cNvPr id="6" name="Text Placeholder 5">
            <a:extLst>
              <a:ext uri="{FF2B5EF4-FFF2-40B4-BE49-F238E27FC236}">
                <a16:creationId xmlns:a16="http://schemas.microsoft.com/office/drawing/2014/main" id="{35FA0A69-F626-71D1-D44C-F45E3406B30E}"/>
              </a:ext>
            </a:extLst>
          </p:cNvPr>
          <p:cNvSpPr>
            <a:spLocks noGrp="1"/>
          </p:cNvSpPr>
          <p:nvPr>
            <p:ph type="body" sz="quarter" idx="11" hasCustomPrompt="1"/>
          </p:nvPr>
        </p:nvSpPr>
        <p:spPr>
          <a:xfrm>
            <a:off x="417600" y="885600"/>
            <a:ext cx="4320000" cy="3420000"/>
          </a:xfrm>
          <a:prstGeom prst="rect">
            <a:avLst/>
          </a:prstGeom>
          <a:gradFill>
            <a:gsLst>
              <a:gs pos="0">
                <a:schemeClr val="accent2"/>
              </a:gs>
              <a:gs pos="45000">
                <a:schemeClr val="accent2">
                  <a:alpha val="0"/>
                </a:schemeClr>
              </a:gs>
            </a:gsLst>
            <a:lin ang="2700000" scaled="0"/>
          </a:gradFill>
        </p:spPr>
        <p:txBody>
          <a:bodyPr/>
          <a:lstStyle>
            <a:lvl1pPr>
              <a:defRPr sz="100"/>
            </a:lvl1pPr>
          </a:lstStyle>
          <a:p>
            <a:pPr lvl="0"/>
            <a:r>
              <a:rPr lang="en-US"/>
              <a:t> </a:t>
            </a:r>
          </a:p>
        </p:txBody>
      </p:sp>
      <p:sp>
        <p:nvSpPr>
          <p:cNvPr id="2" name="Title 1"/>
          <p:cNvSpPr>
            <a:spLocks noGrp="1"/>
          </p:cNvSpPr>
          <p:nvPr>
            <p:ph type="ctrTitle"/>
          </p:nvPr>
        </p:nvSpPr>
        <p:spPr>
          <a:xfrm>
            <a:off x="625475" y="1038225"/>
            <a:ext cx="4129088" cy="1594247"/>
          </a:xfrm>
        </p:spPr>
        <p:txBody>
          <a:bodyPr anchor="t" anchorCtr="0"/>
          <a:lstStyle>
            <a:lvl1pPr algn="l">
              <a:defRPr sz="3600">
                <a:solidFill>
                  <a:schemeClr val="tx1"/>
                </a:solidFill>
              </a:defRPr>
            </a:lvl1pPr>
          </a:lstStyle>
          <a:p>
            <a:r>
              <a:rPr lang="en-US" noProof="0"/>
              <a:t>Click to edit Master title style</a:t>
            </a:r>
          </a:p>
        </p:txBody>
      </p:sp>
      <p:sp>
        <p:nvSpPr>
          <p:cNvPr id="3" name="Subtitle 2"/>
          <p:cNvSpPr>
            <a:spLocks noGrp="1"/>
          </p:cNvSpPr>
          <p:nvPr>
            <p:ph type="subTitle" idx="1" hasCustomPrompt="1"/>
          </p:nvPr>
        </p:nvSpPr>
        <p:spPr>
          <a:xfrm>
            <a:off x="625476" y="2700338"/>
            <a:ext cx="4129088" cy="1243011"/>
          </a:xfrm>
          <a:prstGeom prst="rect">
            <a:avLst/>
          </a:prstGeom>
        </p:spPr>
        <p:txBody>
          <a:bodyPr anchor="t" anchorCtr="0"/>
          <a:lstStyle>
            <a:lvl1pPr marL="0" indent="0" algn="l">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        </a:t>
            </a:r>
          </a:p>
        </p:txBody>
      </p:sp>
      <p:pic>
        <p:nvPicPr>
          <p:cNvPr id="11" name="Picture 10">
            <a:extLst>
              <a:ext uri="{FF2B5EF4-FFF2-40B4-BE49-F238E27FC236}">
                <a16:creationId xmlns:a16="http://schemas.microsoft.com/office/drawing/2014/main" id="{44FDDCB3-CD83-3656-C392-4F490BAE9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476" y="302375"/>
            <a:ext cx="1142999" cy="163449"/>
          </a:xfrm>
          <a:prstGeom prst="rect">
            <a:avLst/>
          </a:prstGeom>
        </p:spPr>
      </p:pic>
    </p:spTree>
    <p:extLst>
      <p:ext uri="{BB962C8B-B14F-4D97-AF65-F5344CB8AC3E}">
        <p14:creationId xmlns:p14="http://schemas.microsoft.com/office/powerpoint/2010/main" val="1154684238"/>
      </p:ext>
    </p:extLst>
  </p:cSld>
  <p:clrMapOvr>
    <a:masterClrMapping/>
  </p:clrMapOvr>
  <p:extLst>
    <p:ext uri="{DCECCB84-F9BA-43D5-87BE-67443E8EF086}">
      <p15:sldGuideLst xmlns:p15="http://schemas.microsoft.com/office/powerpoint/2012/main">
        <p15:guide id="5" orient="horz" pos="654" userDrawn="1">
          <p15:clr>
            <a:srgbClr val="A4A3A4"/>
          </p15:clr>
        </p15:guide>
        <p15:guide id="7" orient="horz" pos="556"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7062" y="288924"/>
            <a:ext cx="3284538" cy="720000"/>
          </a:xfrm>
        </p:spPr>
        <p:txBody>
          <a:bodyPr/>
          <a:lstStyle>
            <a:lvl1pPr>
              <a:defRPr/>
            </a:lvl1pPr>
          </a:lstStyle>
          <a:p>
            <a:r>
              <a:rPr lang="en-US" noProof="0"/>
              <a:t>Agenda</a:t>
            </a:r>
          </a:p>
        </p:txBody>
      </p:sp>
      <p:sp>
        <p:nvSpPr>
          <p:cNvPr id="3" name="Content Placeholder 2"/>
          <p:cNvSpPr>
            <a:spLocks noGrp="1"/>
          </p:cNvSpPr>
          <p:nvPr>
            <p:ph idx="1"/>
          </p:nvPr>
        </p:nvSpPr>
        <p:spPr>
          <a:xfrm>
            <a:off x="627062" y="1143000"/>
            <a:ext cx="3284538" cy="3638550"/>
          </a:xfrm>
          <a:prstGeom prst="rect">
            <a:avLst/>
          </a:prstGeom>
        </p:spPr>
        <p:txBody>
          <a:bodyPr/>
          <a:lstStyle>
            <a:lvl1pPr marL="266700" indent="-266700">
              <a:buFont typeface="+mj-lt"/>
              <a:buAutoNum type="arabicPeriod"/>
              <a:defRPr sz="1800"/>
            </a:lvl1pPr>
          </a:lstStyle>
          <a:p>
            <a:pPr lvl="0"/>
            <a:r>
              <a:rPr lang="en-US" noProof="0"/>
              <a:t>Click to edit Master text styles</a:t>
            </a:r>
          </a:p>
        </p:txBody>
      </p:sp>
      <p:sp>
        <p:nvSpPr>
          <p:cNvPr id="4" name="Date Placeholder 3"/>
          <p:cNvSpPr>
            <a:spLocks noGrp="1"/>
          </p:cNvSpPr>
          <p:nvPr>
            <p:ph type="dt" sz="half" idx="10"/>
          </p:nvPr>
        </p:nvSpPr>
        <p:spPr/>
        <p:txBody>
          <a:bodyPr/>
          <a:lstStyle/>
          <a:p>
            <a:fld id="{6F9937CE-1E43-422E-876F-EFD959CDDFD6}" type="datetime1">
              <a:rPr lang="en-US" smtClean="0"/>
              <a:t>8/30/2024</a:t>
            </a:fld>
            <a:endParaRPr lang="en-US" noProof="0" dirty="0"/>
          </a:p>
        </p:txBody>
      </p:sp>
      <p:sp>
        <p:nvSpPr>
          <p:cNvPr id="5" name="Footer Placeholder 4"/>
          <p:cNvSpPr>
            <a:spLocks noGrp="1"/>
          </p:cNvSpPr>
          <p:nvPr>
            <p:ph type="ftr" sz="quarter" idx="11"/>
          </p:nvPr>
        </p:nvSpPr>
        <p:spPr>
          <a:xfrm rot="-5400000">
            <a:off x="-638043" y="3245617"/>
            <a:ext cx="1747834" cy="108000"/>
          </a:xfrm>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84926" y="620972"/>
            <a:ext cx="608451" cy="86400"/>
          </a:xfrm>
          <a:prstGeom prst="rect">
            <a:avLst/>
          </a:prstGeom>
        </p:spPr>
      </p:pic>
      <p:pic>
        <p:nvPicPr>
          <p:cNvPr id="8" name="Picture 7" descr="A close-up of a colorful painting&#10;&#10;Description automatically generated">
            <a:extLst>
              <a:ext uri="{FF2B5EF4-FFF2-40B4-BE49-F238E27FC236}">
                <a16:creationId xmlns:a16="http://schemas.microsoft.com/office/drawing/2014/main" id="{6D480519-1966-F24D-2A9D-3750FCC2DED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179238" y="0"/>
            <a:ext cx="4964762" cy="5143500"/>
          </a:xfrm>
          <a:prstGeom prst="rect">
            <a:avLst/>
          </a:prstGeom>
        </p:spPr>
      </p:pic>
    </p:spTree>
    <p:extLst>
      <p:ext uri="{BB962C8B-B14F-4D97-AF65-F5344CB8AC3E}">
        <p14:creationId xmlns:p14="http://schemas.microsoft.com/office/powerpoint/2010/main" val="4473979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A372D2-B535-8019-13DF-3C17C2336D8A}"/>
              </a:ext>
            </a:extLst>
          </p:cNvPr>
          <p:cNvSpPr/>
          <p:nvPr userDrawn="1"/>
        </p:nvSpPr>
        <p:spPr>
          <a:xfrm>
            <a:off x="415925" y="1654175"/>
            <a:ext cx="3780000" cy="3060000"/>
          </a:xfrm>
          <a:prstGeom prst="rect">
            <a:avLst/>
          </a:prstGeom>
          <a:gradFill>
            <a:gsLst>
              <a:gs pos="0">
                <a:schemeClr val="accent2"/>
              </a:gs>
              <a:gs pos="45000">
                <a:schemeClr val="accent2">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7062" y="1837914"/>
            <a:ext cx="8250237" cy="680111"/>
          </a:xfrm>
        </p:spPr>
        <p:txBody>
          <a:bodyPr/>
          <a:lstStyle>
            <a:lvl1pPr>
              <a:defRPr sz="3200">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D2FA327D-754E-4E4F-9DE8-950FCA6D323D}" type="datetime1">
              <a:rPr lang="en-US" smtClean="0"/>
              <a:t>8/30/2024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Confidential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dirty="0"/>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84926" y="620972"/>
            <a:ext cx="608450" cy="86400"/>
          </a:xfrm>
          <a:prstGeom prst="rect">
            <a:avLst/>
          </a:prstGeom>
        </p:spPr>
      </p:pic>
    </p:spTree>
    <p:extLst>
      <p:ext uri="{BB962C8B-B14F-4D97-AF65-F5344CB8AC3E}">
        <p14:creationId xmlns:p14="http://schemas.microsoft.com/office/powerpoint/2010/main" val="487247161"/>
      </p:ext>
    </p:extLst>
  </p:cSld>
  <p:clrMapOvr>
    <a:masterClrMapping/>
  </p:clrMapOvr>
  <p:extLst>
    <p:ext uri="{DCECCB84-F9BA-43D5-87BE-67443E8EF086}">
      <p15:sldGuideLst xmlns:p15="http://schemas.microsoft.com/office/powerpoint/2012/main">
        <p15:guide id="7" orient="horz" pos="1157"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column text slide, subhead">
    <p:spTree>
      <p:nvGrpSpPr>
        <p:cNvPr id="1" name=""/>
        <p:cNvGrpSpPr/>
        <p:nvPr/>
      </p:nvGrpSpPr>
      <p:grpSpPr>
        <a:xfrm>
          <a:off x="0" y="0"/>
          <a:ext cx="0" cy="0"/>
          <a:chOff x="0" y="0"/>
          <a:chExt cx="0" cy="0"/>
        </a:xfrm>
      </p:grpSpPr>
      <p:sp>
        <p:nvSpPr>
          <p:cNvPr id="2" name="Title 1"/>
          <p:cNvSpPr>
            <a:spLocks noGrp="1"/>
          </p:cNvSpPr>
          <p:nvPr>
            <p:ph type="title"/>
          </p:nvPr>
        </p:nvSpPr>
        <p:spPr>
          <a:xfrm>
            <a:off x="627062" y="288925"/>
            <a:ext cx="8250237" cy="388939"/>
          </a:xfrm>
        </p:spPr>
        <p:txBody>
          <a:bodyPr/>
          <a:lstStyle/>
          <a:p>
            <a:r>
              <a:rPr lang="en-US" noProof="0"/>
              <a:t>Click to edit Master title style</a:t>
            </a:r>
          </a:p>
        </p:txBody>
      </p:sp>
      <p:sp>
        <p:nvSpPr>
          <p:cNvPr id="3" name="Content Placeholder 2"/>
          <p:cNvSpPr>
            <a:spLocks noGrp="1"/>
          </p:cNvSpPr>
          <p:nvPr>
            <p:ph idx="1" hasCustomPrompt="1"/>
          </p:nvPr>
        </p:nvSpPr>
        <p:spPr>
          <a:xfrm>
            <a:off x="627062" y="1207363"/>
            <a:ext cx="8250238" cy="3574187"/>
          </a:xfrm>
        </p:spPr>
        <p:txBody>
          <a:bodyPr/>
          <a:lstStyle>
            <a:lvl1pPr marL="174625" indent="-174625">
              <a:buFont typeface="Arial" panose="020B0604020202020204" pitchFamily="34" charset="0"/>
              <a:buChar char="•"/>
              <a:defRPr sz="1800"/>
            </a:lvl1pPr>
            <a:lvl2pPr marL="345600" indent="-172800">
              <a:defRPr sz="1600"/>
            </a:lvl2pPr>
            <a:lvl3pPr>
              <a:defRPr lang="en-US" sz="1600" kern="1200" noProof="0" dirty="0">
                <a:solidFill>
                  <a:schemeClr val="tx2"/>
                </a:solidFill>
                <a:latin typeface="+mn-lt"/>
                <a:ea typeface="+mn-ea"/>
                <a:cs typeface="Arial" panose="020B0604020202020204" pitchFamily="34" charset="0"/>
              </a:defRPr>
            </a:lvl3pPr>
            <a:lvl4pPr>
              <a:defRPr lang="en-US" sz="1600" kern="1200" noProof="0" dirty="0" smtClean="0">
                <a:solidFill>
                  <a:schemeClr val="tx2"/>
                </a:solidFill>
                <a:latin typeface="+mn-lt"/>
                <a:ea typeface="+mn-ea"/>
                <a:cs typeface="Arial" panose="020B0604020202020204" pitchFamily="34" charset="0"/>
              </a:defRPr>
            </a:lvl4pPr>
            <a:lvl5pPr marL="752475" indent="-285750">
              <a:defRPr/>
            </a:lvl5pPr>
            <a:lvl6pPr marL="518400" indent="0">
              <a:buFont typeface="Arial" panose="020B0604020202020204" pitchFamily="34" charset="0"/>
              <a:buNone/>
              <a:tabLst/>
              <a:defRPr lang="en-US" sz="1600" kern="1200" noProof="0" dirty="0" smtClean="0">
                <a:solidFill>
                  <a:schemeClr val="tx2"/>
                </a:solidFill>
                <a:latin typeface="+mn-lt"/>
                <a:ea typeface="+mn-ea"/>
                <a:cs typeface="+mn-cs"/>
              </a:defRPr>
            </a:lvl6pPr>
          </a:lstStyle>
          <a:p>
            <a:pPr lvl="0"/>
            <a:r>
              <a:rPr lang="en-US" noProof="0"/>
              <a:t>First level</a:t>
            </a:r>
          </a:p>
          <a:p>
            <a:pPr marL="345600" lvl="1"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lvl="2"/>
            <a:r>
              <a:rPr lang="en-US" noProof="0"/>
              <a:t>Third level</a:t>
            </a:r>
          </a:p>
          <a:p>
            <a:pPr marL="631825" lvl="3" indent="-165100" algn="l" defTabSz="173736" rtl="0" eaLnBrk="1" latinLnBrk="0" hangingPunct="1">
              <a:lnSpc>
                <a:spcPct val="100000"/>
              </a:lnSpc>
              <a:spcBef>
                <a:spcPts val="0"/>
              </a:spcBef>
              <a:spcAft>
                <a:spcPts val="600"/>
              </a:spcAft>
              <a:buFont typeface="Symbol" panose="05050102010706020507" pitchFamily="18" charset="2"/>
              <a:buChar char=""/>
              <a:tabLst>
                <a:tab pos="173038" algn="l"/>
                <a:tab pos="346075" algn="l"/>
              </a:tabLst>
            </a:pPr>
            <a:r>
              <a:rPr lang="en-US" noProof="0"/>
              <a:t>Fourth level</a:t>
            </a:r>
          </a:p>
          <a:p>
            <a:pPr marL="353937" lvl="5"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endParaRPr lang="en-US" noProof="0"/>
          </a:p>
        </p:txBody>
      </p:sp>
      <p:sp>
        <p:nvSpPr>
          <p:cNvPr id="4" name="Date Placeholder 3"/>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p:cNvSpPr>
            <a:spLocks noGrp="1"/>
          </p:cNvSpPr>
          <p:nvPr>
            <p:ph type="ftr" sz="quarter" idx="11"/>
          </p:nvPr>
        </p:nvSpPr>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sp>
        <p:nvSpPr>
          <p:cNvPr id="11" name="Text Placeholder 10">
            <a:extLst>
              <a:ext uri="{FF2B5EF4-FFF2-40B4-BE49-F238E27FC236}">
                <a16:creationId xmlns:a16="http://schemas.microsoft.com/office/drawing/2014/main" id="{8AC3CF24-F014-F172-5FCB-760A2DB96856}"/>
              </a:ext>
            </a:extLst>
          </p:cNvPr>
          <p:cNvSpPr>
            <a:spLocks noGrp="1"/>
          </p:cNvSpPr>
          <p:nvPr>
            <p:ph type="body" sz="quarter" idx="13"/>
          </p:nvPr>
        </p:nvSpPr>
        <p:spPr>
          <a:xfrm>
            <a:off x="627062" y="748144"/>
            <a:ext cx="8250237" cy="388939"/>
          </a:xfrm>
        </p:spPr>
        <p:txBody>
          <a:bodyPr/>
          <a:lstStyle>
            <a:lvl1pPr marL="0" indent="0">
              <a:buNone/>
              <a:defRPr sz="1800" b="1">
                <a:solidFill>
                  <a:schemeClr val="tx1"/>
                </a:solidFill>
                <a:latin typeface="+mj-lt"/>
              </a:defRPr>
            </a:lvl1pPr>
          </a:lstStyle>
          <a:p>
            <a:pPr lvl="0"/>
            <a:r>
              <a:rPr lang="en-US" noProof="0"/>
              <a:t>Click to edit Master text styles</a:t>
            </a:r>
          </a:p>
        </p:txBody>
      </p:sp>
      <p:sp>
        <p:nvSpPr>
          <p:cNvPr id="8" name="Text Placeholder 13">
            <a:extLst>
              <a:ext uri="{FF2B5EF4-FFF2-40B4-BE49-F238E27FC236}">
                <a16:creationId xmlns:a16="http://schemas.microsoft.com/office/drawing/2014/main" id="{E6C913E5-D259-D552-B85F-318AF86A7E40}"/>
              </a:ext>
            </a:extLst>
          </p:cNvPr>
          <p:cNvSpPr>
            <a:spLocks noGrp="1"/>
          </p:cNvSpPr>
          <p:nvPr>
            <p:ph type="body" sz="quarter" idx="18" hasCustomPrompt="1"/>
          </p:nvPr>
        </p:nvSpPr>
        <p:spPr>
          <a:xfrm>
            <a:off x="627063" y="4953115"/>
            <a:ext cx="8233946"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Tree>
    <p:extLst>
      <p:ext uri="{BB962C8B-B14F-4D97-AF65-F5344CB8AC3E}">
        <p14:creationId xmlns:p14="http://schemas.microsoft.com/office/powerpoint/2010/main" val="377016229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with picture right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063" y="1837914"/>
            <a:ext cx="5405438" cy="1644514"/>
          </a:xfrm>
        </p:spPr>
        <p:txBody>
          <a:bodyPr/>
          <a:lstStyle>
            <a:lvl1pPr>
              <a:defRPr sz="3200">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41CFFC-15A7-4017-9CA2-2EEF36BBCA61}" type="datetime1">
              <a:rPr lang="en-US" smtClean="0"/>
              <a:t>8/30/2024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Confidential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dirty="0"/>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84926" y="620972"/>
            <a:ext cx="608450" cy="86400"/>
          </a:xfrm>
          <a:prstGeom prst="rect">
            <a:avLst/>
          </a:prstGeom>
        </p:spPr>
      </p:pic>
      <p:pic>
        <p:nvPicPr>
          <p:cNvPr id="3" name="Picture 2" descr="A colorful background with lines&#10;&#10;Description automatically generated with medium confidence">
            <a:extLst>
              <a:ext uri="{FF2B5EF4-FFF2-40B4-BE49-F238E27FC236}">
                <a16:creationId xmlns:a16="http://schemas.microsoft.com/office/drawing/2014/main" id="{E11A8BBF-FDBF-7122-1C13-1A1C53F81D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280298" y="0"/>
            <a:ext cx="2863702" cy="5143500"/>
          </a:xfrm>
          <a:prstGeom prst="rect">
            <a:avLst/>
          </a:prstGeom>
        </p:spPr>
      </p:pic>
    </p:spTree>
    <p:extLst>
      <p:ext uri="{BB962C8B-B14F-4D97-AF65-F5344CB8AC3E}">
        <p14:creationId xmlns:p14="http://schemas.microsoft.com/office/powerpoint/2010/main" val="471636919"/>
      </p:ext>
    </p:extLst>
  </p:cSld>
  <p:clrMapOvr>
    <a:masterClrMapping/>
  </p:clrMapOvr>
  <p:extLst>
    <p:ext uri="{DCECCB84-F9BA-43D5-87BE-67443E8EF086}">
      <p15:sldGuideLst xmlns:p15="http://schemas.microsoft.com/office/powerpoint/2012/main">
        <p15:guide id="7" orient="horz" pos="1157"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with dark picture">
    <p:spTree>
      <p:nvGrpSpPr>
        <p:cNvPr id="1" name=""/>
        <p:cNvGrpSpPr/>
        <p:nvPr/>
      </p:nvGrpSpPr>
      <p:grpSpPr>
        <a:xfrm>
          <a:off x="0" y="0"/>
          <a:ext cx="0" cy="0"/>
          <a:chOff x="0" y="0"/>
          <a:chExt cx="0" cy="0"/>
        </a:xfrm>
      </p:grpSpPr>
      <p:pic>
        <p:nvPicPr>
          <p:cNvPr id="9" name="Picture 8" descr="A colorful lines and dots&#10;&#10;Description automatically generated with medium confidence">
            <a:extLst>
              <a:ext uri="{FF2B5EF4-FFF2-40B4-BE49-F238E27FC236}">
                <a16:creationId xmlns:a16="http://schemas.microsoft.com/office/drawing/2014/main" id="{77DF63C6-5413-44A6-6150-B31A8B13BC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C0F94EE9-2491-C53A-7BD3-E3F33DC9B342}"/>
              </a:ext>
            </a:extLst>
          </p:cNvPr>
          <p:cNvSpPr/>
          <p:nvPr userDrawn="1"/>
        </p:nvSpPr>
        <p:spPr>
          <a:xfrm>
            <a:off x="415925" y="1654175"/>
            <a:ext cx="3780000" cy="3060000"/>
          </a:xfrm>
          <a:prstGeom prst="rect">
            <a:avLst/>
          </a:prstGeom>
          <a:gradFill>
            <a:gsLst>
              <a:gs pos="0">
                <a:schemeClr val="accent3"/>
              </a:gs>
              <a:gs pos="45000">
                <a:schemeClr val="accent3">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7062" y="1837914"/>
            <a:ext cx="8250237" cy="680111"/>
          </a:xfrm>
        </p:spPr>
        <p:txBody>
          <a:bodyPr/>
          <a:lstStyle>
            <a:lvl1pPr>
              <a:defRPr sz="3200">
                <a:solidFill>
                  <a:schemeClr val="bg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EFA1F824-6FC4-822D-0410-863E12D17EB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5400000">
            <a:off x="-84926" y="620972"/>
            <a:ext cx="608450" cy="864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FCFE80A-6EC5-4BDC-A78D-1FA980E2F046}" type="datetime1">
              <a:rPr lang="en-US" smtClean="0"/>
              <a:t>8/30/2024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Confidential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dirty="0"/>
          </a:p>
        </p:txBody>
      </p:sp>
    </p:spTree>
    <p:extLst>
      <p:ext uri="{BB962C8B-B14F-4D97-AF65-F5344CB8AC3E}">
        <p14:creationId xmlns:p14="http://schemas.microsoft.com/office/powerpoint/2010/main" val="3315390898"/>
      </p:ext>
    </p:extLst>
  </p:cSld>
  <p:clrMapOvr>
    <a:masterClrMapping/>
  </p:clrMapOvr>
  <p:extLst>
    <p:ext uri="{DCECCB84-F9BA-43D5-87BE-67443E8EF086}">
      <p15:sldGuideLst xmlns:p15="http://schemas.microsoft.com/office/powerpoint/2012/main">
        <p15:guide id="7" orient="horz" pos="1157"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slide with dark picture">
    <p:spTree>
      <p:nvGrpSpPr>
        <p:cNvPr id="1" name=""/>
        <p:cNvGrpSpPr/>
        <p:nvPr/>
      </p:nvGrpSpPr>
      <p:grpSpPr>
        <a:xfrm>
          <a:off x="0" y="0"/>
          <a:ext cx="0" cy="0"/>
          <a:chOff x="0" y="0"/>
          <a:chExt cx="0" cy="0"/>
        </a:xfrm>
      </p:grpSpPr>
      <p:pic>
        <p:nvPicPr>
          <p:cNvPr id="8" name="Picture 7" descr="A colorful swirly background&#10;&#10;Description automatically generated with medium confidence">
            <a:extLst>
              <a:ext uri="{FF2B5EF4-FFF2-40B4-BE49-F238E27FC236}">
                <a16:creationId xmlns:a16="http://schemas.microsoft.com/office/drawing/2014/main" id="{2F539BD8-DE6B-CF2A-FB31-AA8C2FE9A8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39F68361-397E-0BC2-1891-6D0721C5BAC1}"/>
              </a:ext>
            </a:extLst>
          </p:cNvPr>
          <p:cNvSpPr/>
          <p:nvPr userDrawn="1"/>
        </p:nvSpPr>
        <p:spPr>
          <a:xfrm>
            <a:off x="415925" y="1654175"/>
            <a:ext cx="3780000" cy="3060000"/>
          </a:xfrm>
          <a:prstGeom prst="rect">
            <a:avLst/>
          </a:prstGeom>
          <a:gradFill>
            <a:gsLst>
              <a:gs pos="0">
                <a:schemeClr val="accent2"/>
              </a:gs>
              <a:gs pos="45000">
                <a:schemeClr val="accent2">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7062" y="1837914"/>
            <a:ext cx="8250237" cy="680111"/>
          </a:xfrm>
        </p:spPr>
        <p:txBody>
          <a:bodyPr/>
          <a:lstStyle>
            <a:lvl1pPr>
              <a:defRPr sz="3200">
                <a:solidFill>
                  <a:schemeClr val="bg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EFA1F824-6FC4-822D-0410-863E12D17EB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5400000">
            <a:off x="-84926" y="620972"/>
            <a:ext cx="608450" cy="864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FCFE80A-6EC5-4BDC-A78D-1FA980E2F046}" type="datetime1">
              <a:rPr lang="en-US" smtClean="0"/>
              <a:t>8/30/2024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Confidential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dirty="0"/>
          </a:p>
        </p:txBody>
      </p:sp>
    </p:spTree>
    <p:extLst>
      <p:ext uri="{BB962C8B-B14F-4D97-AF65-F5344CB8AC3E}">
        <p14:creationId xmlns:p14="http://schemas.microsoft.com/office/powerpoint/2010/main" val="271165717"/>
      </p:ext>
    </p:extLst>
  </p:cSld>
  <p:clrMapOvr>
    <a:masterClrMapping/>
  </p:clrMapOvr>
  <p:extLst>
    <p:ext uri="{DCECCB84-F9BA-43D5-87BE-67443E8EF086}">
      <p15:sldGuideLst xmlns:p15="http://schemas.microsoft.com/office/powerpoint/2012/main">
        <p15:guide id="7" orient="horz" pos="1157"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vider slide with dark picture">
    <p:spTree>
      <p:nvGrpSpPr>
        <p:cNvPr id="1" name=""/>
        <p:cNvGrpSpPr/>
        <p:nvPr/>
      </p:nvGrpSpPr>
      <p:grpSpPr>
        <a:xfrm>
          <a:off x="0" y="0"/>
          <a:ext cx="0" cy="0"/>
          <a:chOff x="0" y="0"/>
          <a:chExt cx="0" cy="0"/>
        </a:xfrm>
      </p:grpSpPr>
      <p:pic>
        <p:nvPicPr>
          <p:cNvPr id="9" name="Picture 8" descr="A purple and pink swirly background&#10;&#10;Description automatically generated">
            <a:extLst>
              <a:ext uri="{FF2B5EF4-FFF2-40B4-BE49-F238E27FC236}">
                <a16:creationId xmlns:a16="http://schemas.microsoft.com/office/drawing/2014/main" id="{ECFA0D7B-F478-1A91-6D2D-748E46A66E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10" name="Rectangle 9">
            <a:extLst>
              <a:ext uri="{FF2B5EF4-FFF2-40B4-BE49-F238E27FC236}">
                <a16:creationId xmlns:a16="http://schemas.microsoft.com/office/drawing/2014/main" id="{B70DFE2A-96DE-043E-CF6A-FAD16E65EF38}"/>
              </a:ext>
            </a:extLst>
          </p:cNvPr>
          <p:cNvSpPr/>
          <p:nvPr userDrawn="1"/>
        </p:nvSpPr>
        <p:spPr>
          <a:xfrm>
            <a:off x="415925" y="1654175"/>
            <a:ext cx="3780000" cy="3060000"/>
          </a:xfrm>
          <a:prstGeom prst="rect">
            <a:avLst/>
          </a:prstGeom>
          <a:gradFill>
            <a:gsLst>
              <a:gs pos="0">
                <a:schemeClr val="accent3"/>
              </a:gs>
              <a:gs pos="45000">
                <a:schemeClr val="accent3">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7062" y="1837914"/>
            <a:ext cx="8250237" cy="680111"/>
          </a:xfrm>
        </p:spPr>
        <p:txBody>
          <a:bodyPr/>
          <a:lstStyle>
            <a:lvl1pPr>
              <a:defRPr sz="3200">
                <a:solidFill>
                  <a:schemeClr val="bg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EFA1F824-6FC4-822D-0410-863E12D17EB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5400000">
            <a:off x="-84926" y="620972"/>
            <a:ext cx="608450" cy="864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FCFE80A-6EC5-4BDC-A78D-1FA980E2F046}" type="datetime1">
              <a:rPr lang="en-US" smtClean="0"/>
              <a:t>8/30/2024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Confidential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dirty="0"/>
          </a:p>
        </p:txBody>
      </p:sp>
    </p:spTree>
    <p:extLst>
      <p:ext uri="{BB962C8B-B14F-4D97-AF65-F5344CB8AC3E}">
        <p14:creationId xmlns:p14="http://schemas.microsoft.com/office/powerpoint/2010/main" val="279107008"/>
      </p:ext>
    </p:extLst>
  </p:cSld>
  <p:clrMapOvr>
    <a:masterClrMapping/>
  </p:clrMapOvr>
  <p:extLst>
    <p:ext uri="{DCECCB84-F9BA-43D5-87BE-67443E8EF086}">
      <p15:sldGuideLst xmlns:p15="http://schemas.microsoft.com/office/powerpoint/2012/main">
        <p15:guide id="7" orient="horz" pos="1157"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7F4C5DE-ECFB-7624-160A-83125FED6C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bwMode="gray">
          <a:xfrm>
            <a:off x="626400" y="2980299"/>
            <a:ext cx="2085358" cy="528400"/>
          </a:xfrm>
        </p:spPr>
        <p:txBody>
          <a:bodyPr/>
          <a:lstStyle>
            <a:lvl1pPr>
              <a:lnSpc>
                <a:spcPct val="100000"/>
              </a:lnSpc>
              <a:defRPr sz="3300">
                <a:solidFill>
                  <a:schemeClr val="bg1"/>
                </a:solidFill>
              </a:defRPr>
            </a:lvl1pPr>
          </a:lstStyle>
          <a:p>
            <a:r>
              <a:rPr lang="en-US" noProof="0"/>
              <a:t>Thank you</a:t>
            </a:r>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5400000">
            <a:off x="-84926" y="620972"/>
            <a:ext cx="608450" cy="86400"/>
          </a:xfrm>
          <a:prstGeom prst="rect">
            <a:avLst/>
          </a:prstGeom>
        </p:spPr>
      </p:pic>
    </p:spTree>
    <p:extLst>
      <p:ext uri="{BB962C8B-B14F-4D97-AF65-F5344CB8AC3E}">
        <p14:creationId xmlns:p14="http://schemas.microsoft.com/office/powerpoint/2010/main" val="95823899"/>
      </p:ext>
    </p:extLst>
  </p:cSld>
  <p:clrMapOvr>
    <a:masterClrMapping/>
  </p:clrMapOvr>
  <p:extLst>
    <p:ext uri="{DCECCB84-F9BA-43D5-87BE-67443E8EF086}">
      <p15:sldGuideLst xmlns:p15="http://schemas.microsoft.com/office/powerpoint/2012/main">
        <p15:guide id="7" orient="horz" pos="2132"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international">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84926" y="620972"/>
            <a:ext cx="608450" cy="86400"/>
          </a:xfrm>
          <a:prstGeom prst="rect">
            <a:avLst/>
          </a:prstGeom>
        </p:spPr>
      </p:pic>
      <p:pic>
        <p:nvPicPr>
          <p:cNvPr id="9" name="Picture 8">
            <a:extLst>
              <a:ext uri="{FF2B5EF4-FFF2-40B4-BE49-F238E27FC236}">
                <a16:creationId xmlns:a16="http://schemas.microsoft.com/office/drawing/2014/main" id="{D17E60DF-9B6E-29BE-340C-52589F6F656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286008327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column text slide, 2 lines, subhead">
    <p:spTree>
      <p:nvGrpSpPr>
        <p:cNvPr id="1" name=""/>
        <p:cNvGrpSpPr/>
        <p:nvPr/>
      </p:nvGrpSpPr>
      <p:grpSpPr>
        <a:xfrm>
          <a:off x="0" y="0"/>
          <a:ext cx="0" cy="0"/>
          <a:chOff x="0" y="0"/>
          <a:chExt cx="0" cy="0"/>
        </a:xfrm>
      </p:grpSpPr>
      <p:sp>
        <p:nvSpPr>
          <p:cNvPr id="2" name="Title 1"/>
          <p:cNvSpPr>
            <a:spLocks noGrp="1"/>
          </p:cNvSpPr>
          <p:nvPr>
            <p:ph type="title"/>
          </p:nvPr>
        </p:nvSpPr>
        <p:spPr>
          <a:xfrm>
            <a:off x="627062" y="288925"/>
            <a:ext cx="8250237" cy="720725"/>
          </a:xfrm>
        </p:spPr>
        <p:txBody>
          <a:bodyPr/>
          <a:lstStyle/>
          <a:p>
            <a:r>
              <a:rPr lang="en-US" noProof="0"/>
              <a:t>Click to edit Master title style</a:t>
            </a:r>
          </a:p>
        </p:txBody>
      </p:sp>
      <p:sp>
        <p:nvSpPr>
          <p:cNvPr id="3" name="Content Placeholder 2"/>
          <p:cNvSpPr>
            <a:spLocks noGrp="1"/>
          </p:cNvSpPr>
          <p:nvPr>
            <p:ph idx="1" hasCustomPrompt="1"/>
          </p:nvPr>
        </p:nvSpPr>
        <p:spPr>
          <a:xfrm>
            <a:off x="627062" y="1647825"/>
            <a:ext cx="8250238" cy="3133725"/>
          </a:xfrm>
        </p:spPr>
        <p:txBody>
          <a:bodyPr/>
          <a:lstStyle>
            <a:lvl1pPr>
              <a:defRPr sz="1800"/>
            </a:lvl1pPr>
            <a:lvl2pPr marL="345600" indent="-172800">
              <a:defRPr lang="en-US" sz="1600" kern="1200" noProof="0" dirty="0">
                <a:solidFill>
                  <a:schemeClr val="tx2"/>
                </a:solidFill>
                <a:latin typeface="+mn-lt"/>
                <a:ea typeface="+mn-ea"/>
                <a:cs typeface="Arial" panose="020B0604020202020204" pitchFamily="34" charset="0"/>
              </a:defRPr>
            </a:lvl2pPr>
            <a:lvl4pPr marL="691200" indent="-172800">
              <a:defRPr/>
            </a:lvl4pPr>
            <a:lvl5pPr marL="855663" indent="-171450">
              <a:tabLst/>
              <a:defRPr lang="en-US" sz="1600" kern="1200" noProof="0" dirty="0" smtClean="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lvl="0"/>
            <a:r>
              <a:rPr lang="en-US" noProof="0"/>
              <a:t>First level</a:t>
            </a:r>
          </a:p>
          <a:p>
            <a:pPr marL="345600" lvl="1"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lvl="2"/>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4" name="Date Placeholder 3"/>
          <p:cNvSpPr>
            <a:spLocks noGrp="1"/>
          </p:cNvSpPr>
          <p:nvPr>
            <p:ph type="dt" sz="half" idx="10"/>
          </p:nvPr>
        </p:nvSpPr>
        <p:spPr/>
        <p:txBody>
          <a:bodyPr/>
          <a:lstStyle/>
          <a:p>
            <a:fld id="{56FD5FFD-26EE-4CBD-9841-5B89582756C7}" type="datetime1">
              <a:rPr lang="en-US" smtClean="0"/>
              <a:t>8/30/2024</a:t>
            </a:fld>
            <a:endParaRPr lang="en-US" dirty="0"/>
          </a:p>
        </p:txBody>
      </p:sp>
      <p:sp>
        <p:nvSpPr>
          <p:cNvPr id="5" name="Footer Placeholder 4"/>
          <p:cNvSpPr>
            <a:spLocks noGrp="1"/>
          </p:cNvSpPr>
          <p:nvPr>
            <p:ph type="ftr" sz="quarter" idx="11"/>
          </p:nvPr>
        </p:nvSpPr>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sp>
        <p:nvSpPr>
          <p:cNvPr id="11" name="Text Placeholder 10">
            <a:extLst>
              <a:ext uri="{FF2B5EF4-FFF2-40B4-BE49-F238E27FC236}">
                <a16:creationId xmlns:a16="http://schemas.microsoft.com/office/drawing/2014/main" id="{8AC3CF24-F014-F172-5FCB-760A2DB96856}"/>
              </a:ext>
            </a:extLst>
          </p:cNvPr>
          <p:cNvSpPr>
            <a:spLocks noGrp="1"/>
          </p:cNvSpPr>
          <p:nvPr>
            <p:ph type="body" sz="quarter" idx="13"/>
          </p:nvPr>
        </p:nvSpPr>
        <p:spPr>
          <a:xfrm>
            <a:off x="627062" y="1146176"/>
            <a:ext cx="8250237" cy="388938"/>
          </a:xfrm>
        </p:spPr>
        <p:txBody>
          <a:bodyPr/>
          <a:lstStyle>
            <a:lvl1pPr marL="0" indent="0">
              <a:buNone/>
              <a:defRPr sz="1800" b="1">
                <a:solidFill>
                  <a:schemeClr val="tx1"/>
                </a:solidFill>
                <a:latin typeface="+mj-lt"/>
              </a:defRPr>
            </a:lvl1pPr>
          </a:lstStyle>
          <a:p>
            <a:pPr lvl="0"/>
            <a:r>
              <a:rPr lang="en-US" noProof="0"/>
              <a:t>Click to edit Master text styles</a:t>
            </a:r>
          </a:p>
        </p:txBody>
      </p:sp>
      <p:sp>
        <p:nvSpPr>
          <p:cNvPr id="8" name="Text Placeholder 13">
            <a:extLst>
              <a:ext uri="{FF2B5EF4-FFF2-40B4-BE49-F238E27FC236}">
                <a16:creationId xmlns:a16="http://schemas.microsoft.com/office/drawing/2014/main" id="{791B5D7F-BC45-0C70-05DE-8840D5776D04}"/>
              </a:ext>
            </a:extLst>
          </p:cNvPr>
          <p:cNvSpPr>
            <a:spLocks noGrp="1"/>
          </p:cNvSpPr>
          <p:nvPr>
            <p:ph type="body" sz="quarter" idx="18" hasCustomPrompt="1"/>
          </p:nvPr>
        </p:nvSpPr>
        <p:spPr>
          <a:xfrm>
            <a:off x="627063" y="4953115"/>
            <a:ext cx="8250236"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Tree>
    <p:extLst>
      <p:ext uri="{BB962C8B-B14F-4D97-AF65-F5344CB8AC3E}">
        <p14:creationId xmlns:p14="http://schemas.microsoft.com/office/powerpoint/2010/main" val="27844971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subheads">
    <p:spTree>
      <p:nvGrpSpPr>
        <p:cNvPr id="1" name=""/>
        <p:cNvGrpSpPr/>
        <p:nvPr/>
      </p:nvGrpSpPr>
      <p:grpSpPr>
        <a:xfrm>
          <a:off x="0" y="0"/>
          <a:ext cx="0" cy="0"/>
          <a:chOff x="0" y="0"/>
          <a:chExt cx="0" cy="0"/>
        </a:xfrm>
      </p:grpSpPr>
      <p:sp>
        <p:nvSpPr>
          <p:cNvPr id="2" name="Title 1"/>
          <p:cNvSpPr>
            <a:spLocks noGrp="1"/>
          </p:cNvSpPr>
          <p:nvPr>
            <p:ph type="title"/>
          </p:nvPr>
        </p:nvSpPr>
        <p:spPr>
          <a:xfrm>
            <a:off x="627062" y="288925"/>
            <a:ext cx="8250237" cy="720725"/>
          </a:xfrm>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F2BDBDA9-F588-4DE4-8A6A-FD8A8BC0A8DE}" type="datetime1">
              <a:rPr lang="en-US" smtClean="0"/>
              <a:t>8/30/2024</a:t>
            </a:fld>
            <a:endParaRPr lang="en-US" dirty="0"/>
          </a:p>
        </p:txBody>
      </p:sp>
      <p:sp>
        <p:nvSpPr>
          <p:cNvPr id="5" name="Footer Placeholder 4"/>
          <p:cNvSpPr>
            <a:spLocks noGrp="1"/>
          </p:cNvSpPr>
          <p:nvPr>
            <p:ph type="ftr" sz="quarter" idx="11"/>
          </p:nvPr>
        </p:nvSpPr>
        <p:spPr/>
        <p:txBody>
          <a:bodyPr/>
          <a:lstStyle/>
          <a:p>
            <a:r>
              <a:rPr lang="en-US" dirty="0"/>
              <a:t>Confidential </a:t>
            </a:r>
          </a:p>
        </p:txBody>
      </p:sp>
      <p:sp>
        <p:nvSpPr>
          <p:cNvPr id="6" name="Slide Number Placeholder 5"/>
          <p:cNvSpPr>
            <a:spLocks noGrp="1"/>
          </p:cNvSpPr>
          <p:nvPr>
            <p:ph type="sldNum" sz="quarter" idx="12"/>
          </p:nvPr>
        </p:nvSpPr>
        <p:spPr>
          <a:xfrm rot="-5400000">
            <a:off x="145874" y="4642795"/>
            <a:ext cx="180000" cy="108000"/>
          </a:xfrm>
        </p:spPr>
        <p:txBody>
          <a:bodyPr/>
          <a:lstStyle/>
          <a:p>
            <a:fld id="{7402B711-A71A-452E-950A-8AB93037233C}" type="slidenum">
              <a:rPr lang="en-US" smtClean="0"/>
              <a:t>‹#›</a:t>
            </a:fld>
            <a:endParaRPr lang="en-US" dirty="0"/>
          </a:p>
        </p:txBody>
      </p:sp>
      <p:sp>
        <p:nvSpPr>
          <p:cNvPr id="14" name="Text Placeholder 13">
            <a:extLst>
              <a:ext uri="{FF2B5EF4-FFF2-40B4-BE49-F238E27FC236}">
                <a16:creationId xmlns:a16="http://schemas.microsoft.com/office/drawing/2014/main" id="{9E7AC5FE-6C84-8EE7-245C-A99B8F429EC7}"/>
              </a:ext>
            </a:extLst>
          </p:cNvPr>
          <p:cNvSpPr>
            <a:spLocks noGrp="1"/>
          </p:cNvSpPr>
          <p:nvPr>
            <p:ph type="body" sz="quarter" idx="18" hasCustomPrompt="1"/>
          </p:nvPr>
        </p:nvSpPr>
        <p:spPr>
          <a:xfrm>
            <a:off x="627063" y="4953115"/>
            <a:ext cx="8233946"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
        <p:nvSpPr>
          <p:cNvPr id="8" name="Content Placeholder 2">
            <a:extLst>
              <a:ext uri="{FF2B5EF4-FFF2-40B4-BE49-F238E27FC236}">
                <a16:creationId xmlns:a16="http://schemas.microsoft.com/office/drawing/2014/main" id="{356AAF64-28E9-CFAD-FB6E-BD18541A190B}"/>
              </a:ext>
            </a:extLst>
          </p:cNvPr>
          <p:cNvSpPr>
            <a:spLocks noGrp="1"/>
          </p:cNvSpPr>
          <p:nvPr>
            <p:ph idx="1" hasCustomPrompt="1"/>
          </p:nvPr>
        </p:nvSpPr>
        <p:spPr>
          <a:xfrm>
            <a:off x="627062" y="1847088"/>
            <a:ext cx="4023360" cy="2935224"/>
          </a:xfrm>
        </p:spPr>
        <p:txBody>
          <a:bodyPr/>
          <a:lstStyle>
            <a:lvl1pPr marL="115200" indent="-115200">
              <a:defRPr sz="1800">
                <a:solidFill>
                  <a:schemeClr val="tx2"/>
                </a:solidFill>
              </a:defRPr>
            </a:lvl1pPr>
            <a:lvl2pPr marL="458550" indent="-285750">
              <a:defRPr lang="en-US" sz="1600" kern="1200" noProof="0" dirty="0">
                <a:solidFill>
                  <a:schemeClr val="tx2"/>
                </a:solidFill>
                <a:latin typeface="+mn-lt"/>
                <a:ea typeface="+mn-ea"/>
                <a:cs typeface="Arial" panose="020B0604020202020204" pitchFamily="34" charset="0"/>
              </a:defRPr>
            </a:lvl2pPr>
            <a:lvl3pPr marL="631350" indent="-285750">
              <a:defRPr lang="en-US" sz="1600" kern="1200" noProof="0" dirty="0">
                <a:solidFill>
                  <a:schemeClr val="tx2"/>
                </a:solidFill>
                <a:latin typeface="+mn-lt"/>
                <a:ea typeface="+mn-ea"/>
                <a:cs typeface="Arial" panose="020B0604020202020204" pitchFamily="34" charset="0"/>
              </a:defRPr>
            </a:lvl3pPr>
            <a:lvl4pPr marL="345600" indent="-115200">
              <a:defRPr lang="en-US" sz="1600" kern="1200" noProof="0" dirty="0" smtClean="0">
                <a:solidFill>
                  <a:schemeClr val="tx2"/>
                </a:solidFill>
                <a:latin typeface="+mn-lt"/>
                <a:ea typeface="+mn-ea"/>
                <a:cs typeface="Arial" panose="020B0604020202020204" pitchFamily="34" charset="0"/>
              </a:defRPr>
            </a:lvl4pPr>
            <a:lvl5pPr marL="804150" indent="-285750">
              <a:buFont typeface="Symbol" panose="05050102010706020507" pitchFamily="18" charset="2"/>
              <a:buChar char="-"/>
              <a:defRPr lang="en-US" sz="1600" kern="1200" noProof="0" dirty="0" smtClean="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marL="1728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1"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12" name="Content Placeholder 2">
            <a:extLst>
              <a:ext uri="{FF2B5EF4-FFF2-40B4-BE49-F238E27FC236}">
                <a16:creationId xmlns:a16="http://schemas.microsoft.com/office/drawing/2014/main" id="{AB3125C6-7DFE-1E01-8DD2-61928E5697EE}"/>
              </a:ext>
            </a:extLst>
          </p:cNvPr>
          <p:cNvSpPr>
            <a:spLocks noGrp="1"/>
          </p:cNvSpPr>
          <p:nvPr>
            <p:ph idx="15"/>
          </p:nvPr>
        </p:nvSpPr>
        <p:spPr>
          <a:xfrm>
            <a:off x="626401" y="1143000"/>
            <a:ext cx="4023360" cy="576072"/>
          </a:xfrm>
        </p:spPr>
        <p:txBody>
          <a:bodyPr/>
          <a:lstStyle>
            <a:lvl1pPr marL="0" indent="0">
              <a:buNone/>
              <a:defRPr sz="1800" b="1">
                <a:solidFill>
                  <a:schemeClr val="tx1"/>
                </a:solidFill>
                <a:latin typeface="+mn-lt"/>
              </a:defRPr>
            </a:lvl1pPr>
            <a:lvl2pPr marL="115200" indent="-115200">
              <a:defRPr sz="1100" b="1">
                <a:solidFill>
                  <a:schemeClr val="tx1"/>
                </a:solidFill>
              </a:defRPr>
            </a:lvl2pPr>
            <a:lvl3pPr marL="230400" indent="-115200">
              <a:defRPr sz="1100" b="1">
                <a:solidFill>
                  <a:schemeClr val="tx1"/>
                </a:solidFill>
              </a:defRPr>
            </a:lvl3pPr>
            <a:lvl4pPr marL="345600" indent="-115200">
              <a:defRPr sz="1100" b="1">
                <a:solidFill>
                  <a:schemeClr val="tx1"/>
                </a:solidFill>
              </a:defRPr>
            </a:lvl4pPr>
            <a:lvl5pPr marL="460800" indent="-115200">
              <a:defRPr sz="1100" b="1">
                <a:solidFill>
                  <a:schemeClr val="tx1"/>
                </a:solidFill>
              </a:defRPr>
            </a:lvl5pPr>
          </a:lstStyle>
          <a:p>
            <a:pPr lvl="0"/>
            <a:r>
              <a:rPr lang="en-US" noProof="0"/>
              <a:t>Click to edit Master text styles</a:t>
            </a:r>
          </a:p>
        </p:txBody>
      </p:sp>
      <p:sp>
        <p:nvSpPr>
          <p:cNvPr id="13" name="Content Placeholder 2">
            <a:extLst>
              <a:ext uri="{FF2B5EF4-FFF2-40B4-BE49-F238E27FC236}">
                <a16:creationId xmlns:a16="http://schemas.microsoft.com/office/drawing/2014/main" id="{5E638B56-3212-E98B-97E2-25883D26A5CE}"/>
              </a:ext>
            </a:extLst>
          </p:cNvPr>
          <p:cNvSpPr>
            <a:spLocks noGrp="1"/>
          </p:cNvSpPr>
          <p:nvPr>
            <p:ph idx="16" hasCustomPrompt="1"/>
          </p:nvPr>
        </p:nvSpPr>
        <p:spPr>
          <a:xfrm>
            <a:off x="4837649" y="1847088"/>
            <a:ext cx="4023360" cy="2935224"/>
          </a:xfrm>
        </p:spPr>
        <p:txBody>
          <a:bodyPr/>
          <a:lstStyle>
            <a:lvl1pPr marL="115200" indent="-115200">
              <a:defRPr sz="1800">
                <a:solidFill>
                  <a:schemeClr val="tx2"/>
                </a:solidFill>
              </a:defRPr>
            </a:lvl1pPr>
            <a:lvl2pPr marL="458550" indent="-285750">
              <a:defRPr lang="en-US" sz="1600" kern="1200" noProof="0" dirty="0">
                <a:solidFill>
                  <a:schemeClr val="tx2"/>
                </a:solidFill>
                <a:latin typeface="+mn-lt"/>
                <a:ea typeface="+mn-ea"/>
                <a:cs typeface="Arial" panose="020B0604020202020204" pitchFamily="34" charset="0"/>
              </a:defRPr>
            </a:lvl2pPr>
            <a:lvl3pPr marL="631350" indent="-285750">
              <a:defRPr lang="en-US" sz="1600" kern="1200" noProof="0" dirty="0">
                <a:solidFill>
                  <a:schemeClr val="tx2"/>
                </a:solidFill>
                <a:latin typeface="+mn-lt"/>
                <a:ea typeface="+mn-ea"/>
                <a:cs typeface="Arial" panose="020B0604020202020204" pitchFamily="34" charset="0"/>
              </a:defRPr>
            </a:lvl3pPr>
            <a:lvl4pPr marL="345600" indent="-115200">
              <a:defRPr lang="en-US" sz="1600" kern="1200" noProof="0" dirty="0">
                <a:solidFill>
                  <a:schemeClr val="tx2"/>
                </a:solidFill>
                <a:latin typeface="+mn-lt"/>
                <a:ea typeface="+mn-ea"/>
                <a:cs typeface="Arial" panose="020B0604020202020204" pitchFamily="34" charset="0"/>
              </a:defRPr>
            </a:lvl4pPr>
            <a:lvl5pPr marL="804150" indent="-285750">
              <a:defRPr lang="en-US" sz="1600" kern="1200" noProof="0" dirty="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marL="1728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1"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15" name="Content Placeholder 2">
            <a:extLst>
              <a:ext uri="{FF2B5EF4-FFF2-40B4-BE49-F238E27FC236}">
                <a16:creationId xmlns:a16="http://schemas.microsoft.com/office/drawing/2014/main" id="{281024E2-F0E6-26A5-B1C1-D6D2F6B15E36}"/>
              </a:ext>
            </a:extLst>
          </p:cNvPr>
          <p:cNvSpPr>
            <a:spLocks noGrp="1"/>
          </p:cNvSpPr>
          <p:nvPr>
            <p:ph idx="19"/>
          </p:nvPr>
        </p:nvSpPr>
        <p:spPr>
          <a:xfrm>
            <a:off x="4837649" y="1145817"/>
            <a:ext cx="4023360" cy="576072"/>
          </a:xfrm>
        </p:spPr>
        <p:txBody>
          <a:bodyPr/>
          <a:lstStyle>
            <a:lvl1pPr marL="0" indent="0">
              <a:buNone/>
              <a:defRPr sz="1800" b="1">
                <a:solidFill>
                  <a:schemeClr val="tx1"/>
                </a:solidFill>
                <a:latin typeface="+mn-lt"/>
              </a:defRPr>
            </a:lvl1pPr>
            <a:lvl2pPr marL="115200" indent="-115200">
              <a:defRPr sz="1100" b="1">
                <a:solidFill>
                  <a:schemeClr val="tx1"/>
                </a:solidFill>
              </a:defRPr>
            </a:lvl2pPr>
            <a:lvl3pPr marL="230400" indent="-115200">
              <a:defRPr sz="1100" b="1">
                <a:solidFill>
                  <a:schemeClr val="tx1"/>
                </a:solidFill>
              </a:defRPr>
            </a:lvl3pPr>
            <a:lvl4pPr marL="345600" indent="-115200">
              <a:defRPr sz="1100" b="1">
                <a:solidFill>
                  <a:schemeClr val="tx1"/>
                </a:solidFill>
              </a:defRPr>
            </a:lvl4pPr>
            <a:lvl5pPr marL="460800" indent="-115200">
              <a:defRPr sz="1100" b="1">
                <a:solidFill>
                  <a:schemeClr val="tx1"/>
                </a:solidFill>
              </a:defRPr>
            </a:lvl5pPr>
          </a:lstStyle>
          <a:p>
            <a:pPr lvl="0"/>
            <a:r>
              <a:rPr lang="en-US" noProof="0"/>
              <a:t>Click to edit Master text styles</a:t>
            </a:r>
          </a:p>
        </p:txBody>
      </p:sp>
    </p:spTree>
    <p:extLst>
      <p:ext uri="{BB962C8B-B14F-4D97-AF65-F5344CB8AC3E}">
        <p14:creationId xmlns:p14="http://schemas.microsoft.com/office/powerpoint/2010/main" val="42008063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column with 1/2 picture">
    <p:spTree>
      <p:nvGrpSpPr>
        <p:cNvPr id="1" name=""/>
        <p:cNvGrpSpPr/>
        <p:nvPr/>
      </p:nvGrpSpPr>
      <p:grpSpPr>
        <a:xfrm>
          <a:off x="0" y="0"/>
          <a:ext cx="0" cy="0"/>
          <a:chOff x="0" y="0"/>
          <a:chExt cx="0" cy="0"/>
        </a:xfrm>
      </p:grpSpPr>
      <p:sp>
        <p:nvSpPr>
          <p:cNvPr id="2" name="Title 1"/>
          <p:cNvSpPr>
            <a:spLocks noGrp="1"/>
          </p:cNvSpPr>
          <p:nvPr>
            <p:ph type="title"/>
          </p:nvPr>
        </p:nvSpPr>
        <p:spPr>
          <a:xfrm>
            <a:off x="627063" y="288925"/>
            <a:ext cx="3981449" cy="722376"/>
          </a:xfrm>
        </p:spPr>
        <p:txBody>
          <a:bodyPr/>
          <a:lstStyle/>
          <a:p>
            <a:r>
              <a:rPr lang="en-US" noProof="0"/>
              <a:t>Click to edit Master title style</a:t>
            </a:r>
          </a:p>
        </p:txBody>
      </p:sp>
      <p:sp>
        <p:nvSpPr>
          <p:cNvPr id="3" name="Content Placeholder 2"/>
          <p:cNvSpPr>
            <a:spLocks noGrp="1"/>
          </p:cNvSpPr>
          <p:nvPr>
            <p:ph idx="1" hasCustomPrompt="1"/>
          </p:nvPr>
        </p:nvSpPr>
        <p:spPr>
          <a:xfrm>
            <a:off x="627063" y="1645920"/>
            <a:ext cx="3981450" cy="3080295"/>
          </a:xfrm>
        </p:spPr>
        <p:txBody>
          <a:bodyPr/>
          <a:lstStyle>
            <a:lvl1pPr marL="171450" indent="-171450">
              <a:tabLst>
                <a:tab pos="115888" algn="l"/>
                <a:tab pos="346075" algn="l"/>
                <a:tab pos="520700" algn="l"/>
                <a:tab pos="693738" algn="l"/>
              </a:tabLst>
              <a:defRPr lang="en-US" sz="1800" kern="1200" noProof="0" dirty="0">
                <a:solidFill>
                  <a:schemeClr val="tx2"/>
                </a:solidFill>
                <a:latin typeface="+mn-lt"/>
                <a:ea typeface="+mn-ea"/>
                <a:cs typeface="Arial" panose="020B0604020202020204" pitchFamily="34" charset="0"/>
              </a:defRPr>
            </a:lvl1pPr>
            <a:lvl2pPr marL="115200" indent="-115200">
              <a:defRPr lang="en-US" sz="1800" kern="1200" noProof="0" dirty="0" smtClean="0">
                <a:solidFill>
                  <a:schemeClr val="tx2"/>
                </a:solidFill>
                <a:latin typeface="+mn-lt"/>
                <a:ea typeface="+mn-ea"/>
                <a:cs typeface="Arial" panose="020B0604020202020204" pitchFamily="34" charset="0"/>
              </a:defRPr>
            </a:lvl2pPr>
            <a:lvl3pPr marL="458550" indent="-285750">
              <a:defRPr lang="en-US" sz="1600" kern="1200" noProof="0" dirty="0" smtClean="0">
                <a:solidFill>
                  <a:schemeClr val="tx2"/>
                </a:solidFill>
                <a:latin typeface="+mn-lt"/>
                <a:ea typeface="+mn-ea"/>
                <a:cs typeface="Arial" panose="020B0604020202020204" pitchFamily="34" charset="0"/>
              </a:defRPr>
            </a:lvl3pPr>
            <a:lvl4pPr marL="631350" indent="-285750">
              <a:defRPr lang="en-US" sz="1600" kern="1200" noProof="0" dirty="0" smtClean="0">
                <a:solidFill>
                  <a:schemeClr val="tx2"/>
                </a:solidFill>
                <a:latin typeface="+mn-lt"/>
                <a:ea typeface="+mn-ea"/>
                <a:cs typeface="Arial" panose="020B0604020202020204" pitchFamily="34" charset="0"/>
              </a:defRPr>
            </a:lvl4pPr>
            <a:lvl5pPr marL="804150" indent="-285750">
              <a:defRPr lang="en-US" sz="1600" kern="1200" noProof="0" dirty="0">
                <a:solidFill>
                  <a:schemeClr val="tx2"/>
                </a:solidFill>
                <a:latin typeface="+mn-lt"/>
                <a:ea typeface="+mn-ea"/>
                <a:cs typeface="Arial" panose="020B0604020202020204" pitchFamily="34" charset="0"/>
              </a:defRPr>
            </a:lvl5pPr>
            <a:lvl6pPr marL="855663" indent="-171450">
              <a:defRPr lang="en-US" sz="1600" kern="1200" noProof="0" dirty="0">
                <a:solidFill>
                  <a:schemeClr val="tx2"/>
                </a:solidFill>
                <a:latin typeface="+mn-lt"/>
                <a:ea typeface="+mn-ea"/>
                <a:cs typeface="+mn-cs"/>
              </a:defRPr>
            </a:lvl6pPr>
          </a:lstStyle>
          <a:p>
            <a:pPr marL="1728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2"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4" name="Date Placeholder 3"/>
          <p:cNvSpPr>
            <a:spLocks noGrp="1"/>
          </p:cNvSpPr>
          <p:nvPr>
            <p:ph type="dt" sz="half" idx="10"/>
          </p:nvPr>
        </p:nvSpPr>
        <p:spPr/>
        <p:txBody>
          <a:bodyPr/>
          <a:lstStyle/>
          <a:p>
            <a:fld id="{0061560F-8A32-4590-AEAB-BA3108AF8FF2}" type="datetime1">
              <a:rPr lang="en-US" smtClean="0"/>
              <a:t>8/30/2024</a:t>
            </a:fld>
            <a:endParaRPr lang="en-US" dirty="0"/>
          </a:p>
        </p:txBody>
      </p:sp>
      <p:sp>
        <p:nvSpPr>
          <p:cNvPr id="5" name="Footer Placeholder 4"/>
          <p:cNvSpPr>
            <a:spLocks noGrp="1"/>
          </p:cNvSpPr>
          <p:nvPr>
            <p:ph type="ftr" sz="quarter" idx="11"/>
          </p:nvPr>
        </p:nvSpPr>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4889500" y="0"/>
            <a:ext cx="4254499" cy="5143500"/>
          </a:xfrm>
        </p:spPr>
        <p:txBody>
          <a:bodyPr anchor="ctr" anchorCtr="1"/>
          <a:lstStyle>
            <a:lvl1pPr algn="ctr">
              <a:defRPr/>
            </a:lvl1pPr>
          </a:lstStyle>
          <a:p>
            <a:r>
              <a:rPr lang="en-US" noProof="0" dirty="0"/>
              <a:t>Click icon to add picture</a:t>
            </a:r>
          </a:p>
        </p:txBody>
      </p:sp>
      <p:sp>
        <p:nvSpPr>
          <p:cNvPr id="9" name="Text Placeholder 19">
            <a:extLst>
              <a:ext uri="{FF2B5EF4-FFF2-40B4-BE49-F238E27FC236}">
                <a16:creationId xmlns:a16="http://schemas.microsoft.com/office/drawing/2014/main" id="{B7F8FDF1-EDBC-8581-4283-24CC9CC9E2DB}"/>
              </a:ext>
            </a:extLst>
          </p:cNvPr>
          <p:cNvSpPr>
            <a:spLocks noGrp="1"/>
          </p:cNvSpPr>
          <p:nvPr>
            <p:ph type="body" sz="quarter" idx="21"/>
          </p:nvPr>
        </p:nvSpPr>
        <p:spPr>
          <a:xfrm>
            <a:off x="627063" y="1143000"/>
            <a:ext cx="3981449" cy="393192"/>
          </a:xfrm>
        </p:spPr>
        <p:txBody>
          <a:bodyPr/>
          <a:lstStyle>
            <a:lvl1pPr marL="0" indent="0">
              <a:buNone/>
              <a:defRPr sz="1800" b="1">
                <a:solidFill>
                  <a:schemeClr val="tx1"/>
                </a:solidFill>
                <a:latin typeface="+mj-lt"/>
              </a:defRPr>
            </a:lvl1pPr>
          </a:lstStyle>
          <a:p>
            <a:pPr lvl="0"/>
            <a:r>
              <a:rPr lang="en-US" noProof="0"/>
              <a:t>Click to edit Master text styles</a:t>
            </a:r>
          </a:p>
        </p:txBody>
      </p:sp>
      <p:sp>
        <p:nvSpPr>
          <p:cNvPr id="7" name="Text Placeholder 13">
            <a:extLst>
              <a:ext uri="{FF2B5EF4-FFF2-40B4-BE49-F238E27FC236}">
                <a16:creationId xmlns:a16="http://schemas.microsoft.com/office/drawing/2014/main" id="{B0732F33-F00E-1BF7-C426-0BA992C8D885}"/>
              </a:ext>
            </a:extLst>
          </p:cNvPr>
          <p:cNvSpPr>
            <a:spLocks noGrp="1"/>
          </p:cNvSpPr>
          <p:nvPr>
            <p:ph type="body" sz="quarter" idx="18" hasCustomPrompt="1"/>
          </p:nvPr>
        </p:nvSpPr>
        <p:spPr>
          <a:xfrm>
            <a:off x="627063" y="4953115"/>
            <a:ext cx="3981449"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Tree>
    <p:extLst>
      <p:ext uri="{BB962C8B-B14F-4D97-AF65-F5344CB8AC3E}">
        <p14:creationId xmlns:p14="http://schemas.microsoft.com/office/powerpoint/2010/main" val="5864106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column, 1/2 picture righ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8609B1B6-A69D-36C7-9316-A879AD27633D}"/>
              </a:ext>
            </a:extLst>
          </p:cNvPr>
          <p:cNvSpPr>
            <a:spLocks noGrp="1"/>
          </p:cNvSpPr>
          <p:nvPr>
            <p:ph type="pic" sz="quarter" idx="22"/>
          </p:nvPr>
        </p:nvSpPr>
        <p:spPr>
          <a:xfrm>
            <a:off x="419099" y="0"/>
            <a:ext cx="4194175" cy="5143500"/>
          </a:xfrm>
        </p:spPr>
        <p:txBody>
          <a:bodyPr anchor="ctr" anchorCtr="1"/>
          <a:lstStyle>
            <a:lvl1pPr algn="ctr">
              <a:defRPr/>
            </a:lvl1pPr>
          </a:lstStyle>
          <a:p>
            <a:r>
              <a:rPr lang="en-US" noProof="0" dirty="0"/>
              <a:t>Click icon to add picture</a:t>
            </a:r>
          </a:p>
        </p:txBody>
      </p:sp>
      <p:sp>
        <p:nvSpPr>
          <p:cNvPr id="2" name="Title 1"/>
          <p:cNvSpPr>
            <a:spLocks noGrp="1"/>
          </p:cNvSpPr>
          <p:nvPr>
            <p:ph type="title"/>
          </p:nvPr>
        </p:nvSpPr>
        <p:spPr>
          <a:xfrm>
            <a:off x="4889500" y="288925"/>
            <a:ext cx="3986213" cy="722376"/>
          </a:xfrm>
        </p:spPr>
        <p:txBody>
          <a:bodyPr/>
          <a:lstStyle/>
          <a:p>
            <a:r>
              <a:rPr lang="en-US" noProof="0"/>
              <a:t>Click to edit Master title style</a:t>
            </a:r>
          </a:p>
        </p:txBody>
      </p:sp>
      <p:sp>
        <p:nvSpPr>
          <p:cNvPr id="3" name="Content Placeholder 2"/>
          <p:cNvSpPr>
            <a:spLocks noGrp="1"/>
          </p:cNvSpPr>
          <p:nvPr>
            <p:ph idx="1" hasCustomPrompt="1"/>
          </p:nvPr>
        </p:nvSpPr>
        <p:spPr>
          <a:xfrm>
            <a:off x="4889499" y="1645920"/>
            <a:ext cx="3986213" cy="3084955"/>
          </a:xfrm>
        </p:spPr>
        <p:txBody>
          <a:bodyPr/>
          <a:lstStyle>
            <a:lvl1pPr marL="285750" indent="-285750">
              <a:tabLst>
                <a:tab pos="346075" algn="l"/>
                <a:tab pos="520700" algn="l"/>
                <a:tab pos="693738" algn="l"/>
              </a:tabLst>
              <a:defRPr lang="en-US" sz="1800" kern="1200" noProof="0" dirty="0">
                <a:solidFill>
                  <a:schemeClr val="tx2"/>
                </a:solidFill>
                <a:latin typeface="+mn-lt"/>
                <a:ea typeface="+mn-ea"/>
                <a:cs typeface="Arial" panose="020B0604020202020204" pitchFamily="34" charset="0"/>
              </a:defRPr>
            </a:lvl1pPr>
            <a:lvl2pPr marL="458550" indent="-285750">
              <a:defRPr lang="en-US" sz="1800" kern="1200" noProof="0" dirty="0">
                <a:solidFill>
                  <a:schemeClr val="tx2"/>
                </a:solidFill>
                <a:latin typeface="+mn-lt"/>
                <a:ea typeface="+mn-ea"/>
                <a:cs typeface="Arial" panose="020B0604020202020204" pitchFamily="34" charset="0"/>
              </a:defRPr>
            </a:lvl2pPr>
            <a:lvl3pPr marL="631350" indent="-285750">
              <a:defRPr lang="en-US" sz="1600" kern="1200" noProof="0" dirty="0">
                <a:solidFill>
                  <a:schemeClr val="tx2"/>
                </a:solidFill>
                <a:latin typeface="+mn-lt"/>
                <a:ea typeface="+mn-ea"/>
                <a:cs typeface="Arial" panose="020B0604020202020204" pitchFamily="34" charset="0"/>
              </a:defRPr>
            </a:lvl3pPr>
            <a:lvl4pPr marL="804150" indent="-285750">
              <a:defRPr lang="en-US" sz="1600" kern="1200" noProof="0" dirty="0">
                <a:solidFill>
                  <a:schemeClr val="tx2"/>
                </a:solidFill>
                <a:latin typeface="+mn-lt"/>
                <a:ea typeface="+mn-ea"/>
                <a:cs typeface="Arial" panose="020B0604020202020204" pitchFamily="34" charset="0"/>
              </a:defRPr>
            </a:lvl4pPr>
            <a:lvl5pPr marL="804150" indent="-285750">
              <a:defRPr lang="en-US" sz="1600" kern="1200" noProof="0" dirty="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marL="1728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2"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4" name="Date Placeholder 3"/>
          <p:cNvSpPr>
            <a:spLocks noGrp="1"/>
          </p:cNvSpPr>
          <p:nvPr>
            <p:ph type="dt" sz="half" idx="10"/>
          </p:nvPr>
        </p:nvSpPr>
        <p:spPr/>
        <p:txBody>
          <a:bodyPr/>
          <a:lstStyle/>
          <a:p>
            <a:fld id="{C13BB6F8-C43C-4BBE-8564-986F087FC7EA}" type="datetime1">
              <a:rPr lang="en-US" smtClean="0"/>
              <a:t>8/30/2024</a:t>
            </a:fld>
            <a:endParaRPr lang="en-US" dirty="0"/>
          </a:p>
        </p:txBody>
      </p:sp>
      <p:sp>
        <p:nvSpPr>
          <p:cNvPr id="5" name="Footer Placeholder 4"/>
          <p:cNvSpPr>
            <a:spLocks noGrp="1"/>
          </p:cNvSpPr>
          <p:nvPr>
            <p:ph type="ftr" sz="quarter" idx="11"/>
          </p:nvPr>
        </p:nvSpPr>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sp>
        <p:nvSpPr>
          <p:cNvPr id="9" name="Text Placeholder 19">
            <a:extLst>
              <a:ext uri="{FF2B5EF4-FFF2-40B4-BE49-F238E27FC236}">
                <a16:creationId xmlns:a16="http://schemas.microsoft.com/office/drawing/2014/main" id="{B7F8FDF1-EDBC-8581-4283-24CC9CC9E2DB}"/>
              </a:ext>
            </a:extLst>
          </p:cNvPr>
          <p:cNvSpPr>
            <a:spLocks noGrp="1"/>
          </p:cNvSpPr>
          <p:nvPr>
            <p:ph type="body" sz="quarter" idx="21"/>
          </p:nvPr>
        </p:nvSpPr>
        <p:spPr>
          <a:xfrm>
            <a:off x="4889500" y="1143000"/>
            <a:ext cx="3986212" cy="393192"/>
          </a:xfrm>
        </p:spPr>
        <p:txBody>
          <a:bodyPr/>
          <a:lstStyle>
            <a:lvl1pPr marL="0" indent="0">
              <a:buNone/>
              <a:defRPr sz="1800" b="1">
                <a:solidFill>
                  <a:schemeClr val="tx1"/>
                </a:solidFill>
                <a:latin typeface="+mj-lt"/>
              </a:defRPr>
            </a:lvl1pPr>
          </a:lstStyle>
          <a:p>
            <a:pPr lvl="0"/>
            <a:r>
              <a:rPr lang="en-US" noProof="0"/>
              <a:t>Click to edit Master text styles</a:t>
            </a:r>
          </a:p>
        </p:txBody>
      </p:sp>
      <p:sp>
        <p:nvSpPr>
          <p:cNvPr id="8" name="Text Placeholder 13">
            <a:extLst>
              <a:ext uri="{FF2B5EF4-FFF2-40B4-BE49-F238E27FC236}">
                <a16:creationId xmlns:a16="http://schemas.microsoft.com/office/drawing/2014/main" id="{283FD87E-BD35-90CD-2A6F-5708E766240A}"/>
              </a:ext>
            </a:extLst>
          </p:cNvPr>
          <p:cNvSpPr>
            <a:spLocks noGrp="1"/>
          </p:cNvSpPr>
          <p:nvPr>
            <p:ph type="body" sz="quarter" idx="18" hasCustomPrompt="1"/>
          </p:nvPr>
        </p:nvSpPr>
        <p:spPr>
          <a:xfrm>
            <a:off x="4889499" y="4953115"/>
            <a:ext cx="3986213"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Tree>
    <p:extLst>
      <p:ext uri="{BB962C8B-B14F-4D97-AF65-F5344CB8AC3E}">
        <p14:creationId xmlns:p14="http://schemas.microsoft.com/office/powerpoint/2010/main" val="122667444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column text, picture &lt;1/2">
    <p:spTree>
      <p:nvGrpSpPr>
        <p:cNvPr id="1" name=""/>
        <p:cNvGrpSpPr/>
        <p:nvPr/>
      </p:nvGrpSpPr>
      <p:grpSpPr>
        <a:xfrm>
          <a:off x="0" y="0"/>
          <a:ext cx="0" cy="0"/>
          <a:chOff x="0" y="0"/>
          <a:chExt cx="0" cy="0"/>
        </a:xfrm>
      </p:grpSpPr>
      <p:sp>
        <p:nvSpPr>
          <p:cNvPr id="2" name="Title 1"/>
          <p:cNvSpPr>
            <a:spLocks noGrp="1"/>
          </p:cNvSpPr>
          <p:nvPr>
            <p:ph type="title"/>
          </p:nvPr>
        </p:nvSpPr>
        <p:spPr>
          <a:xfrm>
            <a:off x="626400" y="288924"/>
            <a:ext cx="3272500" cy="803029"/>
          </a:xfrm>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F42D9CF5-8F9D-4E6C-924F-C065375F00F6}" type="datetime1">
              <a:rPr lang="en-US" smtClean="0"/>
              <a:t>8/30/2024</a:t>
            </a:fld>
            <a:endParaRPr lang="en-US" dirty="0"/>
          </a:p>
        </p:txBody>
      </p:sp>
      <p:sp>
        <p:nvSpPr>
          <p:cNvPr id="5" name="Footer Placeholder 4"/>
          <p:cNvSpPr>
            <a:spLocks noGrp="1"/>
          </p:cNvSpPr>
          <p:nvPr>
            <p:ph type="ftr" sz="quarter" idx="11"/>
          </p:nvPr>
        </p:nvSpPr>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pic>
        <p:nvPicPr>
          <p:cNvPr id="7" name="Picture 6" descr="A person looking at a tablet&#10;&#10;Description automatically generated">
            <a:extLst>
              <a:ext uri="{FF2B5EF4-FFF2-40B4-BE49-F238E27FC236}">
                <a16:creationId xmlns:a16="http://schemas.microsoft.com/office/drawing/2014/main" id="{7EBC1C0A-1372-05F5-35BF-1AAC4275ED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69664" y="0"/>
            <a:ext cx="4974336" cy="5143500"/>
          </a:xfrm>
          <a:prstGeom prst="rect">
            <a:avLst/>
          </a:prstGeom>
        </p:spPr>
      </p:pic>
      <p:sp>
        <p:nvSpPr>
          <p:cNvPr id="8" name="Text Placeholder 13">
            <a:extLst>
              <a:ext uri="{FF2B5EF4-FFF2-40B4-BE49-F238E27FC236}">
                <a16:creationId xmlns:a16="http://schemas.microsoft.com/office/drawing/2014/main" id="{5492A5DB-A712-9888-9B1F-877CBC6D239E}"/>
              </a:ext>
            </a:extLst>
          </p:cNvPr>
          <p:cNvSpPr>
            <a:spLocks noGrp="1"/>
          </p:cNvSpPr>
          <p:nvPr>
            <p:ph type="body" sz="quarter" idx="18" hasCustomPrompt="1"/>
          </p:nvPr>
        </p:nvSpPr>
        <p:spPr>
          <a:xfrm>
            <a:off x="627062" y="4953115"/>
            <a:ext cx="3271837"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
        <p:nvSpPr>
          <p:cNvPr id="12" name="Content Placeholder 2">
            <a:extLst>
              <a:ext uri="{FF2B5EF4-FFF2-40B4-BE49-F238E27FC236}">
                <a16:creationId xmlns:a16="http://schemas.microsoft.com/office/drawing/2014/main" id="{E40B6823-1453-5578-4DC8-D1A70B8275B4}"/>
              </a:ext>
            </a:extLst>
          </p:cNvPr>
          <p:cNvSpPr>
            <a:spLocks noGrp="1"/>
          </p:cNvSpPr>
          <p:nvPr>
            <p:ph idx="1" hasCustomPrompt="1"/>
          </p:nvPr>
        </p:nvSpPr>
        <p:spPr>
          <a:xfrm>
            <a:off x="627063" y="1219200"/>
            <a:ext cx="3271836" cy="3507015"/>
          </a:xfrm>
        </p:spPr>
        <p:txBody>
          <a:bodyPr/>
          <a:lstStyle>
            <a:lvl1pPr>
              <a:defRPr lang="en-US" sz="1800" kern="1200" noProof="0" dirty="0" smtClean="0">
                <a:solidFill>
                  <a:schemeClr val="tx2"/>
                </a:solidFill>
                <a:latin typeface="+mn-lt"/>
                <a:ea typeface="+mn-ea"/>
                <a:cs typeface="Arial" panose="020B0604020202020204" pitchFamily="34" charset="0"/>
              </a:defRPr>
            </a:lvl1pPr>
            <a:lvl2pPr marL="115200" indent="-115200">
              <a:defRPr lang="en-US" sz="1600" kern="1200" noProof="0" dirty="0">
                <a:solidFill>
                  <a:schemeClr val="tx2"/>
                </a:solidFill>
                <a:latin typeface="+mn-lt"/>
                <a:ea typeface="+mn-ea"/>
                <a:cs typeface="Arial" panose="020B0604020202020204" pitchFamily="34" charset="0"/>
              </a:defRPr>
            </a:lvl2pPr>
            <a:lvl3pPr marL="458550" indent="-285750">
              <a:defRPr lang="en-US" sz="1600" kern="1200" noProof="0" dirty="0">
                <a:solidFill>
                  <a:schemeClr val="tx2"/>
                </a:solidFill>
                <a:latin typeface="+mn-lt"/>
                <a:ea typeface="+mn-ea"/>
                <a:cs typeface="Arial" panose="020B0604020202020204" pitchFamily="34" charset="0"/>
              </a:defRPr>
            </a:lvl3pPr>
            <a:lvl4pPr marL="631350" indent="-285750">
              <a:defRPr lang="en-US" sz="1600" kern="1200" noProof="0" dirty="0" smtClean="0">
                <a:solidFill>
                  <a:schemeClr val="tx2"/>
                </a:solidFill>
                <a:latin typeface="+mn-lt"/>
                <a:ea typeface="+mn-ea"/>
                <a:cs typeface="Arial" panose="020B0604020202020204" pitchFamily="34" charset="0"/>
              </a:defRPr>
            </a:lvl4pPr>
            <a:lvl5pPr marL="804150" indent="-285750">
              <a:defRPr lang="en-US" sz="1600" kern="1200" noProof="0" dirty="0">
                <a:solidFill>
                  <a:schemeClr val="tx2"/>
                </a:solidFill>
                <a:latin typeface="+mn-lt"/>
                <a:ea typeface="+mn-ea"/>
                <a:cs typeface="Arial" panose="020B0604020202020204" pitchFamily="34" charset="0"/>
              </a:defRPr>
            </a:lvl5pPr>
            <a:lvl6pPr marL="855663" indent="-171450">
              <a:defRPr lang="en-US" sz="1600" kern="1200" noProof="0" dirty="0">
                <a:solidFill>
                  <a:schemeClr val="tx2"/>
                </a:solidFill>
                <a:latin typeface="+mn-lt"/>
                <a:ea typeface="+mn-ea"/>
                <a:cs typeface="+mn-cs"/>
              </a:defRPr>
            </a:lvl6pPr>
          </a:lstStyle>
          <a:p>
            <a:pPr marL="576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sz="1800" kern="1200" noProof="0">
                <a:solidFill>
                  <a:schemeClr val="tx2"/>
                </a:solidFill>
                <a:latin typeface="+mn-lt"/>
                <a:ea typeface="+mn-ea"/>
                <a:cs typeface="Arial" panose="020B0604020202020204" pitchFamily="34" charset="0"/>
              </a:rPr>
              <a:t>First level</a:t>
            </a:r>
            <a:endParaRPr lang="en-US" noProof="0"/>
          </a:p>
          <a:p>
            <a:pPr marL="345600" lvl="1"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Tree>
    <p:extLst>
      <p:ext uri="{BB962C8B-B14F-4D97-AF65-F5344CB8AC3E}">
        <p14:creationId xmlns:p14="http://schemas.microsoft.com/office/powerpoint/2010/main" val="175619117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column, picture &lt;1/2 left">
    <p:spTree>
      <p:nvGrpSpPr>
        <p:cNvPr id="1" name=""/>
        <p:cNvGrpSpPr/>
        <p:nvPr/>
      </p:nvGrpSpPr>
      <p:grpSpPr>
        <a:xfrm>
          <a:off x="0" y="0"/>
          <a:ext cx="0" cy="0"/>
          <a:chOff x="0" y="0"/>
          <a:chExt cx="0" cy="0"/>
        </a:xfrm>
      </p:grpSpPr>
      <p:sp>
        <p:nvSpPr>
          <p:cNvPr id="2" name="Title 1"/>
          <p:cNvSpPr>
            <a:spLocks noGrp="1"/>
          </p:cNvSpPr>
          <p:nvPr>
            <p:ph type="title"/>
          </p:nvPr>
        </p:nvSpPr>
        <p:spPr>
          <a:xfrm>
            <a:off x="5603213" y="288924"/>
            <a:ext cx="3272500" cy="722376"/>
          </a:xfrm>
        </p:spPr>
        <p:txBody>
          <a:bodyPr/>
          <a:lstStyle/>
          <a:p>
            <a:r>
              <a:rPr lang="en-US" noProof="0"/>
              <a:t>Click to edit Master title style</a:t>
            </a:r>
          </a:p>
        </p:txBody>
      </p:sp>
      <p:sp>
        <p:nvSpPr>
          <p:cNvPr id="3" name="Content Placeholder 2"/>
          <p:cNvSpPr>
            <a:spLocks noGrp="1"/>
          </p:cNvSpPr>
          <p:nvPr>
            <p:ph idx="1" hasCustomPrompt="1"/>
          </p:nvPr>
        </p:nvSpPr>
        <p:spPr>
          <a:xfrm>
            <a:off x="5603213" y="1261872"/>
            <a:ext cx="3272500" cy="3592704"/>
          </a:xfrm>
        </p:spPr>
        <p:txBody>
          <a:bodyPr/>
          <a:lstStyle>
            <a:lvl1pPr marL="170550" indent="-285750">
              <a:defRPr lang="en-US" sz="1800" kern="1200" noProof="0" dirty="0">
                <a:solidFill>
                  <a:schemeClr val="tx2"/>
                </a:solidFill>
                <a:latin typeface="+mn-lt"/>
                <a:ea typeface="+mn-ea"/>
                <a:cs typeface="Arial" panose="020B0604020202020204" pitchFamily="34" charset="0"/>
              </a:defRPr>
            </a:lvl1pPr>
            <a:lvl2pPr marL="458550" indent="-285750">
              <a:defRPr lang="en-US" sz="1800" kern="1200" noProof="0" dirty="0">
                <a:solidFill>
                  <a:schemeClr val="tx2"/>
                </a:solidFill>
                <a:latin typeface="+mn-lt"/>
                <a:ea typeface="+mn-ea"/>
                <a:cs typeface="Arial" panose="020B0604020202020204" pitchFamily="34" charset="0"/>
              </a:defRPr>
            </a:lvl2pPr>
            <a:lvl3pPr marL="631350" indent="-285750">
              <a:defRPr lang="en-US" sz="1600" kern="1200" noProof="0" dirty="0">
                <a:solidFill>
                  <a:schemeClr val="tx2"/>
                </a:solidFill>
                <a:latin typeface="+mn-lt"/>
                <a:ea typeface="+mn-ea"/>
                <a:cs typeface="Arial" panose="020B0604020202020204" pitchFamily="34" charset="0"/>
              </a:defRPr>
            </a:lvl3pPr>
            <a:lvl4pPr marL="804150" indent="-285750">
              <a:defRPr lang="en-US" sz="1600" kern="1200" noProof="0" dirty="0">
                <a:solidFill>
                  <a:schemeClr val="tx2"/>
                </a:solidFill>
                <a:latin typeface="+mn-lt"/>
                <a:ea typeface="+mn-ea"/>
                <a:cs typeface="Arial" panose="020B0604020202020204" pitchFamily="34" charset="0"/>
              </a:defRPr>
            </a:lvl4pPr>
            <a:lvl5pPr marL="804150" indent="-285750">
              <a:defRPr lang="en-US" sz="1600" kern="1200" noProof="0" dirty="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marL="576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2"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4" name="Date Placeholder 3"/>
          <p:cNvSpPr>
            <a:spLocks noGrp="1"/>
          </p:cNvSpPr>
          <p:nvPr>
            <p:ph type="dt" sz="half" idx="10"/>
          </p:nvPr>
        </p:nvSpPr>
        <p:spPr/>
        <p:txBody>
          <a:bodyPr/>
          <a:lstStyle/>
          <a:p>
            <a:fld id="{94246D11-9C02-4909-B5DA-69F319BEE677}" type="datetime1">
              <a:rPr lang="en-US" smtClean="0"/>
              <a:t>8/30/2024</a:t>
            </a:fld>
            <a:endParaRPr lang="en-US" dirty="0"/>
          </a:p>
        </p:txBody>
      </p:sp>
      <p:sp>
        <p:nvSpPr>
          <p:cNvPr id="5" name="Footer Placeholder 4"/>
          <p:cNvSpPr>
            <a:spLocks noGrp="1"/>
          </p:cNvSpPr>
          <p:nvPr>
            <p:ph type="ftr" sz="quarter" idx="11"/>
          </p:nvPr>
        </p:nvSpPr>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419100" y="0"/>
            <a:ext cx="4908550" cy="5143500"/>
          </a:xfrm>
        </p:spPr>
        <p:txBody>
          <a:bodyPr anchor="ctr" anchorCtr="1"/>
          <a:lstStyle>
            <a:lvl1pPr algn="ctr">
              <a:defRPr/>
            </a:lvl1pPr>
          </a:lstStyle>
          <a:p>
            <a:r>
              <a:rPr lang="en-US" noProof="0" dirty="0"/>
              <a:t>Click icon to add picture</a:t>
            </a:r>
          </a:p>
        </p:txBody>
      </p:sp>
      <p:sp>
        <p:nvSpPr>
          <p:cNvPr id="7" name="Text Placeholder 13">
            <a:extLst>
              <a:ext uri="{FF2B5EF4-FFF2-40B4-BE49-F238E27FC236}">
                <a16:creationId xmlns:a16="http://schemas.microsoft.com/office/drawing/2014/main" id="{992EC6AA-29F6-7BE1-52CF-133F2395110A}"/>
              </a:ext>
            </a:extLst>
          </p:cNvPr>
          <p:cNvSpPr>
            <a:spLocks noGrp="1"/>
          </p:cNvSpPr>
          <p:nvPr>
            <p:ph type="body" sz="quarter" idx="18" hasCustomPrompt="1"/>
          </p:nvPr>
        </p:nvSpPr>
        <p:spPr>
          <a:xfrm>
            <a:off x="5603213" y="4953115"/>
            <a:ext cx="3272500"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Tree>
    <p:extLst>
      <p:ext uri="{BB962C8B-B14F-4D97-AF65-F5344CB8AC3E}">
        <p14:creationId xmlns:p14="http://schemas.microsoft.com/office/powerpoint/2010/main" val="192559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1/3 picture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70BE0D-B34F-4D62-801B-86173DB7CC50}" type="datetime1">
              <a:rPr lang="en-US" smtClean="0"/>
              <a:t>8/30/2024</a:t>
            </a:fld>
            <a:endParaRPr lang="en-US" dirty="0"/>
          </a:p>
        </p:txBody>
      </p:sp>
      <p:sp>
        <p:nvSpPr>
          <p:cNvPr id="5" name="Footer Placeholder 4"/>
          <p:cNvSpPr>
            <a:spLocks noGrp="1"/>
          </p:cNvSpPr>
          <p:nvPr>
            <p:ph type="ftr" sz="quarter" idx="11"/>
          </p:nvPr>
        </p:nvSpPr>
        <p:spPr/>
        <p:txBody>
          <a:bodyPr/>
          <a:lstStyle/>
          <a:p>
            <a:r>
              <a:rPr lang="en-US" dirty="0"/>
              <a:t>Confidential </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dirty="0"/>
          </a:p>
        </p:txBody>
      </p:sp>
      <p:sp>
        <p:nvSpPr>
          <p:cNvPr id="7" name="Title 1">
            <a:extLst>
              <a:ext uri="{FF2B5EF4-FFF2-40B4-BE49-F238E27FC236}">
                <a16:creationId xmlns:a16="http://schemas.microsoft.com/office/drawing/2014/main" id="{587F1FA6-ADA0-370F-9771-83A6FE7A120A}"/>
              </a:ext>
            </a:extLst>
          </p:cNvPr>
          <p:cNvSpPr>
            <a:spLocks noGrp="1"/>
          </p:cNvSpPr>
          <p:nvPr>
            <p:ph type="title"/>
          </p:nvPr>
        </p:nvSpPr>
        <p:spPr>
          <a:xfrm>
            <a:off x="3465513" y="288924"/>
            <a:ext cx="5410200" cy="720000"/>
          </a:xfrm>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6EFA793F-42AB-E441-B787-767405F1860D}"/>
              </a:ext>
            </a:extLst>
          </p:cNvPr>
          <p:cNvSpPr>
            <a:spLocks noGrp="1"/>
          </p:cNvSpPr>
          <p:nvPr>
            <p:ph idx="15"/>
          </p:nvPr>
        </p:nvSpPr>
        <p:spPr>
          <a:xfrm>
            <a:off x="3466174" y="1143000"/>
            <a:ext cx="2566800" cy="568821"/>
          </a:xfrm>
        </p:spPr>
        <p:txBody>
          <a:bodyPr/>
          <a:lstStyle>
            <a:lvl1pPr marL="0" indent="0">
              <a:buNone/>
              <a:defRPr sz="1800" b="1">
                <a:solidFill>
                  <a:schemeClr val="tx1"/>
                </a:solidFill>
              </a:defRPr>
            </a:lvl1pPr>
            <a:lvl2pPr marL="115200" indent="-115200">
              <a:defRPr sz="1100" b="1">
                <a:solidFill>
                  <a:schemeClr val="tx1"/>
                </a:solidFill>
              </a:defRPr>
            </a:lvl2pPr>
            <a:lvl3pPr marL="230400" indent="-115200">
              <a:defRPr sz="1100" b="1">
                <a:solidFill>
                  <a:schemeClr val="tx1"/>
                </a:solidFill>
              </a:defRPr>
            </a:lvl3pPr>
            <a:lvl4pPr marL="345600" indent="-115200">
              <a:defRPr sz="1100" b="1">
                <a:solidFill>
                  <a:schemeClr val="tx1"/>
                </a:solidFill>
              </a:defRPr>
            </a:lvl4pPr>
            <a:lvl5pPr marL="460800" indent="-115200">
              <a:defRPr sz="1100" b="1">
                <a:solidFill>
                  <a:schemeClr val="tx1"/>
                </a:solidFill>
              </a:defRPr>
            </a:lvl5pPr>
          </a:lstStyle>
          <a:p>
            <a:pPr lvl="0"/>
            <a:r>
              <a:rPr lang="en-US" noProof="0"/>
              <a:t>Click to edit Master text styles</a:t>
            </a:r>
          </a:p>
        </p:txBody>
      </p:sp>
      <p:sp>
        <p:nvSpPr>
          <p:cNvPr id="12" name="Content Placeholder 2">
            <a:extLst>
              <a:ext uri="{FF2B5EF4-FFF2-40B4-BE49-F238E27FC236}">
                <a16:creationId xmlns:a16="http://schemas.microsoft.com/office/drawing/2014/main" id="{78EE1B24-57C1-3D96-B16F-E18D568C6B9A}"/>
              </a:ext>
            </a:extLst>
          </p:cNvPr>
          <p:cNvSpPr>
            <a:spLocks noGrp="1"/>
          </p:cNvSpPr>
          <p:nvPr>
            <p:ph idx="16"/>
          </p:nvPr>
        </p:nvSpPr>
        <p:spPr>
          <a:xfrm>
            <a:off x="6306214" y="1143000"/>
            <a:ext cx="2565400" cy="568821"/>
          </a:xfrm>
        </p:spPr>
        <p:txBody>
          <a:bodyPr/>
          <a:lstStyle>
            <a:lvl1pPr marL="0" indent="0">
              <a:buNone/>
              <a:defRPr sz="1800" b="1">
                <a:solidFill>
                  <a:schemeClr val="tx1"/>
                </a:solidFill>
              </a:defRPr>
            </a:lvl1pPr>
            <a:lvl2pPr marL="115200" indent="-115200">
              <a:defRPr sz="1100" b="1">
                <a:solidFill>
                  <a:schemeClr val="tx1"/>
                </a:solidFill>
              </a:defRPr>
            </a:lvl2pPr>
            <a:lvl3pPr marL="230400" indent="-115200">
              <a:defRPr sz="1100" b="1">
                <a:solidFill>
                  <a:schemeClr val="tx1"/>
                </a:solidFill>
              </a:defRPr>
            </a:lvl3pPr>
            <a:lvl4pPr marL="345600" indent="-115200">
              <a:defRPr sz="1100" b="1">
                <a:solidFill>
                  <a:schemeClr val="tx1"/>
                </a:solidFill>
              </a:defRPr>
            </a:lvl4pPr>
            <a:lvl5pPr marL="460800" indent="-115200">
              <a:defRPr sz="1100" b="1">
                <a:solidFill>
                  <a:schemeClr val="tx1"/>
                </a:solidFill>
              </a:defRPr>
            </a:lvl5pPr>
          </a:lstStyle>
          <a:p>
            <a:pPr lvl="0"/>
            <a:r>
              <a:rPr lang="en-US" noProof="0"/>
              <a:t>Click to edit Master text styles</a:t>
            </a:r>
          </a:p>
        </p:txBody>
      </p:sp>
      <p:pic>
        <p:nvPicPr>
          <p:cNvPr id="3" name="Picture Placeholder 28" descr="Several small bottles of medicine&#10;&#10;Description automatically generated">
            <a:extLst>
              <a:ext uri="{FF2B5EF4-FFF2-40B4-BE49-F238E27FC236}">
                <a16:creationId xmlns:a16="http://schemas.microsoft.com/office/drawing/2014/main" id="{AE3AB15E-6F74-048C-4733-201C58B624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9100" y="0"/>
            <a:ext cx="2770188" cy="5143500"/>
          </a:xfrm>
          <a:prstGeom prst="rect">
            <a:avLst/>
          </a:prstGeom>
        </p:spPr>
      </p:pic>
      <p:sp>
        <p:nvSpPr>
          <p:cNvPr id="13" name="Text Placeholder 13">
            <a:extLst>
              <a:ext uri="{FF2B5EF4-FFF2-40B4-BE49-F238E27FC236}">
                <a16:creationId xmlns:a16="http://schemas.microsoft.com/office/drawing/2014/main" id="{3EB0ABF0-A7B2-30B6-0029-EE799C14B5C8}"/>
              </a:ext>
            </a:extLst>
          </p:cNvPr>
          <p:cNvSpPr>
            <a:spLocks noGrp="1"/>
          </p:cNvSpPr>
          <p:nvPr>
            <p:ph type="body" sz="quarter" idx="18" hasCustomPrompt="1"/>
          </p:nvPr>
        </p:nvSpPr>
        <p:spPr>
          <a:xfrm>
            <a:off x="3465513" y="4953115"/>
            <a:ext cx="5406101" cy="108000"/>
          </a:xfrm>
        </p:spPr>
        <p:txBody>
          <a:bodyPr anchor="b" anchorCtr="0"/>
          <a:lstStyle>
            <a:lvl1pPr marL="0" indent="0">
              <a:buNone/>
              <a:defRPr sz="800"/>
            </a:lvl1pPr>
            <a:lvl2pPr>
              <a:defRPr sz="700"/>
            </a:lvl2pPr>
            <a:lvl3pPr>
              <a:defRPr sz="700"/>
            </a:lvl3pPr>
            <a:lvl4pPr>
              <a:defRPr sz="700"/>
            </a:lvl4pPr>
            <a:lvl5pPr>
              <a:defRPr sz="700"/>
            </a:lvl5pPr>
          </a:lstStyle>
          <a:p>
            <a:pPr lvl="0"/>
            <a:r>
              <a:rPr lang="en-US"/>
              <a:t>Footnote, source</a:t>
            </a:r>
          </a:p>
        </p:txBody>
      </p:sp>
      <p:sp>
        <p:nvSpPr>
          <p:cNvPr id="14" name="Content Placeholder 2">
            <a:extLst>
              <a:ext uri="{FF2B5EF4-FFF2-40B4-BE49-F238E27FC236}">
                <a16:creationId xmlns:a16="http://schemas.microsoft.com/office/drawing/2014/main" id="{81CCD90F-D700-2D78-B3E3-DA0DD7A0AEE6}"/>
              </a:ext>
            </a:extLst>
          </p:cNvPr>
          <p:cNvSpPr>
            <a:spLocks noGrp="1"/>
          </p:cNvSpPr>
          <p:nvPr>
            <p:ph idx="1" hasCustomPrompt="1"/>
          </p:nvPr>
        </p:nvSpPr>
        <p:spPr>
          <a:xfrm>
            <a:off x="3463001" y="1847088"/>
            <a:ext cx="2562225" cy="2935224"/>
          </a:xfrm>
        </p:spPr>
        <p:txBody>
          <a:bodyPr/>
          <a:lstStyle>
            <a:lvl1pPr marL="115200" indent="-115200">
              <a:defRPr lang="en-US" sz="1800" kern="1200" noProof="0" dirty="0">
                <a:solidFill>
                  <a:schemeClr val="tx2"/>
                </a:solidFill>
                <a:latin typeface="+mn-lt"/>
                <a:ea typeface="+mn-ea"/>
                <a:cs typeface="Arial" panose="020B0604020202020204" pitchFamily="34" charset="0"/>
              </a:defRPr>
            </a:lvl1pPr>
            <a:lvl2pPr marL="115200" indent="-115200">
              <a:defRPr lang="en-US" sz="1800" kern="1200" noProof="0" dirty="0">
                <a:solidFill>
                  <a:schemeClr val="tx2"/>
                </a:solidFill>
                <a:latin typeface="+mn-lt"/>
                <a:ea typeface="+mn-ea"/>
                <a:cs typeface="Arial" panose="020B0604020202020204" pitchFamily="34" charset="0"/>
              </a:defRPr>
            </a:lvl2pPr>
            <a:lvl3pPr marL="230400" indent="-115200">
              <a:defRPr lang="en-US" sz="1600" kern="1200" noProof="0" dirty="0">
                <a:solidFill>
                  <a:schemeClr val="tx2"/>
                </a:solidFill>
                <a:latin typeface="+mn-lt"/>
                <a:ea typeface="+mn-ea"/>
                <a:cs typeface="Arial" panose="020B0604020202020204" pitchFamily="34" charset="0"/>
              </a:defRPr>
            </a:lvl3pPr>
            <a:lvl4pPr marL="345600" indent="-115200">
              <a:defRPr lang="en-US" sz="1600" kern="1200" noProof="0" dirty="0">
                <a:solidFill>
                  <a:schemeClr val="tx2"/>
                </a:solidFill>
                <a:latin typeface="+mn-lt"/>
                <a:ea typeface="+mn-ea"/>
                <a:cs typeface="Arial" panose="020B0604020202020204" pitchFamily="34" charset="0"/>
              </a:defRPr>
            </a:lvl4pPr>
            <a:lvl5pPr marL="804150" indent="-285750">
              <a:defRPr lang="en-US" sz="1600" kern="1200" noProof="0" dirty="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marL="576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2"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
        <p:nvSpPr>
          <p:cNvPr id="15" name="Content Placeholder 2">
            <a:extLst>
              <a:ext uri="{FF2B5EF4-FFF2-40B4-BE49-F238E27FC236}">
                <a16:creationId xmlns:a16="http://schemas.microsoft.com/office/drawing/2014/main" id="{9CF11FED-A8A2-73DE-03FC-8B74B26EC0FD}"/>
              </a:ext>
            </a:extLst>
          </p:cNvPr>
          <p:cNvSpPr>
            <a:spLocks noGrp="1"/>
          </p:cNvSpPr>
          <p:nvPr>
            <p:ph idx="19" hasCustomPrompt="1"/>
          </p:nvPr>
        </p:nvSpPr>
        <p:spPr>
          <a:xfrm>
            <a:off x="6299864" y="1847088"/>
            <a:ext cx="2571750" cy="2935224"/>
          </a:xfrm>
        </p:spPr>
        <p:txBody>
          <a:bodyPr/>
          <a:lstStyle>
            <a:lvl1pPr marL="115200" indent="-115200">
              <a:defRPr lang="en-US" sz="1800" kern="1200" noProof="0" dirty="0">
                <a:solidFill>
                  <a:schemeClr val="tx2"/>
                </a:solidFill>
                <a:latin typeface="+mn-lt"/>
                <a:ea typeface="+mn-ea"/>
                <a:cs typeface="Arial" panose="020B0604020202020204" pitchFamily="34" charset="0"/>
              </a:defRPr>
            </a:lvl1pPr>
            <a:lvl2pPr marL="115200" indent="-115200">
              <a:defRPr lang="en-US" sz="1800" kern="1200" noProof="0" dirty="0">
                <a:solidFill>
                  <a:schemeClr val="tx2"/>
                </a:solidFill>
                <a:latin typeface="+mn-lt"/>
                <a:ea typeface="+mn-ea"/>
                <a:cs typeface="Arial" panose="020B0604020202020204" pitchFamily="34" charset="0"/>
              </a:defRPr>
            </a:lvl2pPr>
            <a:lvl3pPr marL="230400" indent="-115200">
              <a:defRPr lang="en-US" sz="1600" kern="1200" noProof="0" dirty="0">
                <a:solidFill>
                  <a:schemeClr val="tx2"/>
                </a:solidFill>
                <a:latin typeface="+mn-lt"/>
                <a:ea typeface="+mn-ea"/>
                <a:cs typeface="Arial" panose="020B0604020202020204" pitchFamily="34" charset="0"/>
              </a:defRPr>
            </a:lvl3pPr>
            <a:lvl4pPr marL="345600" indent="-115200">
              <a:defRPr lang="en-US" sz="1600" kern="1200" noProof="0" dirty="0">
                <a:solidFill>
                  <a:schemeClr val="tx2"/>
                </a:solidFill>
                <a:latin typeface="+mn-lt"/>
                <a:ea typeface="+mn-ea"/>
                <a:cs typeface="Arial" panose="020B0604020202020204" pitchFamily="34" charset="0"/>
              </a:defRPr>
            </a:lvl4pPr>
            <a:lvl5pPr marL="804150" indent="-285750">
              <a:defRPr lang="en-US" sz="1600" kern="1200" noProof="0" dirty="0">
                <a:solidFill>
                  <a:schemeClr val="tx2"/>
                </a:solidFill>
                <a:latin typeface="+mn-lt"/>
                <a:ea typeface="+mn-ea"/>
                <a:cs typeface="Arial" panose="020B0604020202020204" pitchFamily="34" charset="0"/>
              </a:defRPr>
            </a:lvl5pPr>
            <a:lvl6pPr>
              <a:defRPr lang="en-US" sz="1600" kern="1200" noProof="0" dirty="0">
                <a:solidFill>
                  <a:schemeClr val="tx2"/>
                </a:solidFill>
                <a:latin typeface="+mn-lt"/>
                <a:ea typeface="+mn-ea"/>
                <a:cs typeface="+mn-cs"/>
              </a:defRPr>
            </a:lvl6pPr>
          </a:lstStyle>
          <a:p>
            <a:pPr marL="57600" lvl="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First level</a:t>
            </a:r>
          </a:p>
          <a:p>
            <a:pPr marL="345600" lvl="2"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marL="518400" lvl="3"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pPr>
            <a:r>
              <a:rPr lang="en-US" noProof="0"/>
              <a:t>Third level</a:t>
            </a:r>
          </a:p>
          <a:p>
            <a:pPr marL="691200" lvl="4"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Fourth level</a:t>
            </a:r>
          </a:p>
        </p:txBody>
      </p:sp>
    </p:spTree>
    <p:extLst>
      <p:ext uri="{BB962C8B-B14F-4D97-AF65-F5344CB8AC3E}">
        <p14:creationId xmlns:p14="http://schemas.microsoft.com/office/powerpoint/2010/main" val="25754722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400" y="288000"/>
            <a:ext cx="8251200" cy="720000"/>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626400" y="1647977"/>
            <a:ext cx="8255300" cy="3121992"/>
          </a:xfrm>
          <a:prstGeom prst="rect">
            <a:avLst/>
          </a:prstGeom>
        </p:spPr>
        <p:txBody>
          <a:bodyPr vert="horz" lIns="0" tIns="0" rIns="0" bIns="0" rtlCol="0" anchor="t" anchorCtr="0">
            <a:noAutofit/>
          </a:bodyPr>
          <a:lstStyle/>
          <a:p>
            <a:pPr lvl="0"/>
            <a:r>
              <a:rPr lang="en-US" noProof="0"/>
              <a:t>First level</a:t>
            </a:r>
          </a:p>
          <a:p>
            <a:pPr marL="345600" lvl="1"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pPr>
            <a:r>
              <a:rPr lang="en-US" noProof="0"/>
              <a:t>Second level</a:t>
            </a:r>
          </a:p>
          <a:p>
            <a:pPr lvl="2"/>
            <a:r>
              <a:rPr lang="en-US" noProof="0"/>
              <a:t>Third level</a:t>
            </a:r>
          </a:p>
          <a:p>
            <a:pPr lvl="3"/>
            <a:r>
              <a:rPr lang="en-US" noProof="0"/>
              <a:t>Fourth level</a:t>
            </a:r>
          </a:p>
        </p:txBody>
      </p:sp>
      <p:sp>
        <p:nvSpPr>
          <p:cNvPr id="4" name="Date Placeholder 3"/>
          <p:cNvSpPr>
            <a:spLocks noGrp="1"/>
          </p:cNvSpPr>
          <p:nvPr>
            <p:ph type="dt" sz="half" idx="2"/>
          </p:nvPr>
        </p:nvSpPr>
        <p:spPr>
          <a:xfrm rot="-5400000">
            <a:off x="19874" y="4330180"/>
            <a:ext cx="432000" cy="108000"/>
          </a:xfrm>
          <a:prstGeom prst="rect">
            <a:avLst/>
          </a:prstGeom>
        </p:spPr>
        <p:txBody>
          <a:bodyPr vert="horz" lIns="0" tIns="0" rIns="0" bIns="0" rtlCol="0" anchor="t" anchorCtr="0">
            <a:noAutofit/>
          </a:bodyPr>
          <a:lstStyle>
            <a:lvl1pPr algn="l">
              <a:lnSpc>
                <a:spcPct val="100000"/>
              </a:lnSpc>
              <a:spcBef>
                <a:spcPts val="0"/>
              </a:spcBef>
              <a:defRPr sz="600" b="0">
                <a:solidFill>
                  <a:schemeClr val="tx1"/>
                </a:solidFill>
                <a:latin typeface="Arial" panose="020B0604020202020204" pitchFamily="34" charset="0"/>
                <a:cs typeface="Arial" panose="020B0604020202020204" pitchFamily="34" charset="0"/>
              </a:defRPr>
            </a:lvl1pPr>
          </a:lstStyle>
          <a:p>
            <a:fld id="{A974D77E-20DA-47F8-A23D-D6C21FFAFD10}" type="datetime1">
              <a:rPr lang="en-US" smtClean="0"/>
              <a:t>8/30/2024</a:t>
            </a:fld>
            <a:endParaRPr lang="en-US" dirty="0"/>
          </a:p>
        </p:txBody>
      </p:sp>
      <p:sp>
        <p:nvSpPr>
          <p:cNvPr id="5" name="Footer Placeholder 4"/>
          <p:cNvSpPr>
            <a:spLocks noGrp="1"/>
          </p:cNvSpPr>
          <p:nvPr>
            <p:ph type="ftr" sz="quarter" idx="3"/>
          </p:nvPr>
        </p:nvSpPr>
        <p:spPr>
          <a:xfrm rot="-5400000">
            <a:off x="-638043" y="3245617"/>
            <a:ext cx="1747834" cy="108000"/>
          </a:xfrm>
          <a:prstGeom prst="rect">
            <a:avLst/>
          </a:prstGeom>
        </p:spPr>
        <p:txBody>
          <a:bodyPr vert="horz" lIns="0" tIns="0" rIns="0" bIns="0" rtlCol="0" anchor="t" anchorCtr="0">
            <a:noAutofit/>
          </a:bodyPr>
          <a:lstStyle>
            <a:lvl1pPr algn="l">
              <a:lnSpc>
                <a:spcPct val="100000"/>
              </a:lnSpc>
              <a:spcBef>
                <a:spcPts val="0"/>
              </a:spcBef>
              <a:defRPr sz="600" b="0">
                <a:solidFill>
                  <a:schemeClr val="tx1"/>
                </a:solidFill>
                <a:latin typeface="Arial" panose="020B0604020202020204" pitchFamily="34" charset="0"/>
                <a:cs typeface="Arial" panose="020B0604020202020204" pitchFamily="34" charset="0"/>
              </a:defRPr>
            </a:lvl1pPr>
          </a:lstStyle>
          <a:p>
            <a:r>
              <a:rPr lang="en-US" dirty="0"/>
              <a:t>Confidential </a:t>
            </a:r>
          </a:p>
        </p:txBody>
      </p:sp>
      <p:sp>
        <p:nvSpPr>
          <p:cNvPr id="6" name="Slide Number Placeholder 5"/>
          <p:cNvSpPr>
            <a:spLocks noGrp="1"/>
          </p:cNvSpPr>
          <p:nvPr>
            <p:ph type="sldNum" sz="quarter" idx="4"/>
          </p:nvPr>
        </p:nvSpPr>
        <p:spPr>
          <a:xfrm rot="-5400000">
            <a:off x="145874" y="4642795"/>
            <a:ext cx="180000" cy="108000"/>
          </a:xfrm>
          <a:prstGeom prst="rect">
            <a:avLst/>
          </a:prstGeom>
        </p:spPr>
        <p:txBody>
          <a:bodyPr vert="horz" lIns="0" tIns="0" rIns="0" bIns="0" rtlCol="0" anchor="t" anchorCtr="0">
            <a:noAutofit/>
          </a:bodyPr>
          <a:lstStyle>
            <a:lvl1pPr algn="l">
              <a:lnSpc>
                <a:spcPct val="100000"/>
              </a:lnSpc>
              <a:spcBef>
                <a:spcPts val="0"/>
              </a:spcBef>
              <a:defRPr sz="600" b="1">
                <a:solidFill>
                  <a:schemeClr val="tx1"/>
                </a:solidFill>
                <a:latin typeface="Arial" panose="020B0604020202020204" pitchFamily="34" charset="0"/>
                <a:cs typeface="Arial" panose="020B0604020202020204" pitchFamily="34" charset="0"/>
              </a:defRPr>
            </a:lvl1pPr>
          </a:lstStyle>
          <a:p>
            <a:fld id="{7402B711-A71A-452E-950A-8AB93037233C}" type="slidenum">
              <a:rPr lang="en-US" smtClean="0"/>
              <a:pPr/>
              <a:t>‹#›</a:t>
            </a:fld>
            <a:endParaRPr lang="en-US" dirty="0"/>
          </a:p>
        </p:txBody>
      </p:sp>
      <p:pic>
        <p:nvPicPr>
          <p:cNvPr id="7" name="Graphic 6">
            <a:extLst>
              <a:ext uri="{FF2B5EF4-FFF2-40B4-BE49-F238E27FC236}">
                <a16:creationId xmlns:a16="http://schemas.microsoft.com/office/drawing/2014/main" id="{64EBD108-1637-7A9C-3CA0-D425FD0FF9BF}"/>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rot="-5400000">
            <a:off x="-84926" y="620972"/>
            <a:ext cx="608451" cy="86400"/>
          </a:xfrm>
          <a:prstGeom prst="rect">
            <a:avLst/>
          </a:prstGeom>
        </p:spPr>
      </p:pic>
    </p:spTree>
    <p:extLst>
      <p:ext uri="{BB962C8B-B14F-4D97-AF65-F5344CB8AC3E}">
        <p14:creationId xmlns:p14="http://schemas.microsoft.com/office/powerpoint/2010/main" val="3184264655"/>
      </p:ext>
    </p:extLst>
  </p:cSld>
  <p:clrMap bg1="lt1" tx1="dk1" bg2="lt2" tx2="dk2" accent1="accent1" accent2="accent2" accent3="accent3" accent4="accent4" accent5="accent5" accent6="accent6" hlink="hlink" folHlink="folHlink"/>
  <p:sldLayoutIdLst>
    <p:sldLayoutId id="2147483662" r:id="rId1"/>
    <p:sldLayoutId id="2147483701" r:id="rId2"/>
    <p:sldLayoutId id="2147483693" r:id="rId3"/>
    <p:sldLayoutId id="2147483687" r:id="rId4"/>
    <p:sldLayoutId id="2147483682" r:id="rId5"/>
    <p:sldLayoutId id="2147483695" r:id="rId6"/>
    <p:sldLayoutId id="2147483685" r:id="rId7"/>
    <p:sldLayoutId id="2147483696" r:id="rId8"/>
    <p:sldLayoutId id="2147483697" r:id="rId9"/>
    <p:sldLayoutId id="2147483698" r:id="rId10"/>
    <p:sldLayoutId id="2147483683" r:id="rId11"/>
    <p:sldLayoutId id="2147483680" r:id="rId12"/>
    <p:sldLayoutId id="2147483686" r:id="rId13"/>
    <p:sldLayoutId id="2147483704" r:id="rId14"/>
  </p:sldLayoutIdLst>
  <p:hf hdr="0"/>
  <p:txStyles>
    <p:titleStyle>
      <a:lvl1pPr marL="0" marR="0" indent="0" algn="l" defTabSz="685800" rtl="0" eaLnBrk="1" fontAlgn="auto" latinLnBrk="0" hangingPunct="1">
        <a:lnSpc>
          <a:spcPct val="100000"/>
        </a:lnSpc>
        <a:spcBef>
          <a:spcPts val="0"/>
        </a:spcBef>
        <a:spcAft>
          <a:spcPts val="0"/>
        </a:spcAft>
        <a:buClrTx/>
        <a:buSzTx/>
        <a:buFontTx/>
        <a:buNone/>
        <a:tabLst/>
        <a:defRPr sz="2400" kern="1200">
          <a:solidFill>
            <a:schemeClr val="tx1"/>
          </a:solidFill>
          <a:latin typeface="+mj-lt"/>
          <a:ea typeface="+mj-ea"/>
          <a:cs typeface="Arial" panose="020B0604020202020204" pitchFamily="34" charset="0"/>
        </a:defRPr>
      </a:lvl1pPr>
    </p:titleStyle>
    <p:bodyStyle>
      <a:lvl1pPr marL="174625" indent="-174625"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800" kern="1200">
          <a:solidFill>
            <a:schemeClr val="tx2"/>
          </a:solidFill>
          <a:latin typeface="+mn-lt"/>
          <a:ea typeface="+mn-ea"/>
          <a:cs typeface="Arial" panose="020B0604020202020204" pitchFamily="34" charset="0"/>
        </a:defRPr>
      </a:lvl1pPr>
      <a:lvl2pPr marL="3456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600" kern="1200">
          <a:solidFill>
            <a:schemeClr val="tx2"/>
          </a:solidFill>
          <a:latin typeface="+mn-lt"/>
          <a:ea typeface="+mn-ea"/>
          <a:cs typeface="Arial" panose="020B0604020202020204" pitchFamily="34" charset="0"/>
        </a:defRPr>
      </a:lvl2pPr>
      <a:lvl3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038" algn="l"/>
          <a:tab pos="520700" algn="l"/>
          <a:tab pos="573088" algn="l"/>
          <a:tab pos="693738" algn="l"/>
        </a:tabLst>
        <a:defRPr lang="en-US" sz="1600" kern="1200" noProof="0" dirty="0">
          <a:solidFill>
            <a:schemeClr val="tx2"/>
          </a:solidFill>
          <a:latin typeface="+mn-lt"/>
          <a:ea typeface="+mn-ea"/>
          <a:cs typeface="Arial" panose="020B0604020202020204" pitchFamily="34" charset="0"/>
        </a:defRPr>
      </a:lvl3pPr>
      <a:lvl4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lang="en-US" sz="1600" kern="1200" noProof="0" dirty="0">
          <a:solidFill>
            <a:schemeClr val="tx2"/>
          </a:solidFill>
          <a:latin typeface="+mn-lt"/>
          <a:ea typeface="+mn-ea"/>
          <a:cs typeface="Arial" panose="020B0604020202020204" pitchFamily="34" charset="0"/>
        </a:defRPr>
      </a:lvl4pPr>
      <a:lvl5pPr marL="855663" indent="-171450" algn="l" defTabSz="228600" rtl="0" eaLnBrk="1" latinLnBrk="0" hangingPunct="1">
        <a:lnSpc>
          <a:spcPct val="100000"/>
        </a:lnSpc>
        <a:spcBef>
          <a:spcPts val="0"/>
        </a:spcBef>
        <a:spcAft>
          <a:spcPts val="600"/>
        </a:spcAft>
        <a:buFont typeface="Arial" panose="020B0604020202020204" pitchFamily="34" charset="0"/>
        <a:buChar char="•"/>
        <a:tabLst>
          <a:tab pos="173038" algn="l"/>
          <a:tab pos="346075" algn="l"/>
          <a:tab pos="520700" algn="l"/>
        </a:tabLst>
        <a:defRPr lang="en-US" sz="1600" kern="1200" noProof="0" dirty="0" smtClean="0">
          <a:solidFill>
            <a:schemeClr val="tx2"/>
          </a:solidFill>
          <a:latin typeface="+mn-lt"/>
          <a:ea typeface="+mn-ea"/>
          <a:cs typeface="Arial" panose="020B0604020202020204" pitchFamily="34" charset="0"/>
        </a:defRPr>
      </a:lvl5pPr>
      <a:lvl6pPr marL="855663" indent="-171450" algn="l" defTabSz="685800" rtl="0" eaLnBrk="1" latinLnBrk="0" hangingPunct="1">
        <a:lnSpc>
          <a:spcPct val="100000"/>
        </a:lnSpc>
        <a:spcBef>
          <a:spcPts val="0"/>
        </a:spcBef>
        <a:spcAft>
          <a:spcPts val="600"/>
        </a:spcAft>
        <a:buFont typeface="Arial" panose="020B0604020202020204" pitchFamily="34" charset="0"/>
        <a:buChar char="•"/>
        <a:defRPr lang="en-US" sz="1600" kern="1200" noProof="0" dirty="0" smtClean="0">
          <a:solidFill>
            <a:schemeClr val="tx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userDrawn="1">
          <p15:clr>
            <a:srgbClr val="F26B43"/>
          </p15:clr>
        </p15:guide>
        <p15:guide id="2" pos="264" userDrawn="1">
          <p15:clr>
            <a:srgbClr val="A4A3A4"/>
          </p15:clr>
        </p15:guide>
        <p15:guide id="3" pos="396" userDrawn="1">
          <p15:clr>
            <a:srgbClr val="F26B43"/>
          </p15:clr>
        </p15:guide>
        <p15:guide id="4" pos="674" userDrawn="1">
          <p15:clr>
            <a:srgbClr val="547EBF"/>
          </p15:clr>
        </p15:guide>
        <p15:guide id="5" pos="842" userDrawn="1">
          <p15:clr>
            <a:srgbClr val="547EBF"/>
          </p15:clr>
        </p15:guide>
        <p15:guide id="6" pos="1120" userDrawn="1">
          <p15:clr>
            <a:srgbClr val="547EBF"/>
          </p15:clr>
        </p15:guide>
        <p15:guide id="7" pos="1288" userDrawn="1">
          <p15:clr>
            <a:srgbClr val="547EBF"/>
          </p15:clr>
        </p15:guide>
        <p15:guide id="8" pos="1564" userDrawn="1">
          <p15:clr>
            <a:srgbClr val="547EBF"/>
          </p15:clr>
        </p15:guide>
        <p15:guide id="9" pos="1736" userDrawn="1">
          <p15:clr>
            <a:srgbClr val="547EBF"/>
          </p15:clr>
        </p15:guide>
        <p15:guide id="10" pos="2008" userDrawn="1">
          <p15:clr>
            <a:srgbClr val="547EBF"/>
          </p15:clr>
        </p15:guide>
        <p15:guide id="11" pos="2182" userDrawn="1">
          <p15:clr>
            <a:srgbClr val="547EBF"/>
          </p15:clr>
        </p15:guide>
        <p15:guide id="12" orient="horz" pos="180" userDrawn="1">
          <p15:clr>
            <a:srgbClr val="F26B43"/>
          </p15:clr>
        </p15:guide>
        <p15:guide id="13" orient="horz" pos="226" userDrawn="1">
          <p15:clr>
            <a:srgbClr val="A4A3A4"/>
          </p15:clr>
        </p15:guide>
        <p15:guide id="14" orient="horz" pos="722" userDrawn="1">
          <p15:clr>
            <a:srgbClr val="A4A3A4"/>
          </p15:clr>
        </p15:guide>
        <p15:guide id="15" orient="horz" pos="1038" userDrawn="1">
          <p15:clr>
            <a:srgbClr val="A4A3A4"/>
          </p15:clr>
        </p15:guide>
        <p15:guide id="16" pos="2464" userDrawn="1">
          <p15:clr>
            <a:srgbClr val="547EBF"/>
          </p15:clr>
        </p15:guide>
        <p15:guide id="17" pos="2631" userDrawn="1">
          <p15:clr>
            <a:srgbClr val="547EBF"/>
          </p15:clr>
        </p15:guide>
        <p15:guide id="18" pos="2906" userDrawn="1">
          <p15:clr>
            <a:srgbClr val="547EBF"/>
          </p15:clr>
        </p15:guide>
        <p15:guide id="19" pos="3080" userDrawn="1">
          <p15:clr>
            <a:srgbClr val="547EBF"/>
          </p15:clr>
        </p15:guide>
        <p15:guide id="20" pos="3356" userDrawn="1">
          <p15:clr>
            <a:srgbClr val="547EBF"/>
          </p15:clr>
        </p15:guide>
        <p15:guide id="21" pos="3522" userDrawn="1">
          <p15:clr>
            <a:srgbClr val="547EBF"/>
          </p15:clr>
        </p15:guide>
        <p15:guide id="22" pos="3800" userDrawn="1">
          <p15:clr>
            <a:srgbClr val="547EBF"/>
          </p15:clr>
        </p15:guide>
        <p15:guide id="23" pos="3973" userDrawn="1">
          <p15:clr>
            <a:srgbClr val="547EBF"/>
          </p15:clr>
        </p15:guide>
        <p15:guide id="24" pos="5591" userDrawn="1">
          <p15:clr>
            <a:srgbClr val="F26B43"/>
          </p15:clr>
        </p15:guide>
        <p15:guide id="25" pos="4249" userDrawn="1">
          <p15:clr>
            <a:srgbClr val="547EBF"/>
          </p15:clr>
        </p15:guide>
        <p15:guide id="26" pos="4422" userDrawn="1">
          <p15:clr>
            <a:srgbClr val="547EBF"/>
          </p15:clr>
        </p15:guide>
        <p15:guide id="27" pos="4698" userDrawn="1">
          <p15:clr>
            <a:srgbClr val="547EBF"/>
          </p15:clr>
        </p15:guide>
        <p15:guide id="28" pos="4867" userDrawn="1">
          <p15:clr>
            <a:srgbClr val="547EBF"/>
          </p15:clr>
        </p15:guide>
        <p15:guide id="29" pos="5148" userDrawn="1">
          <p15:clr>
            <a:srgbClr val="547EBF"/>
          </p15:clr>
        </p15:guide>
        <p15:guide id="30" pos="5314" userDrawn="1">
          <p15:clr>
            <a:srgbClr val="547EBF"/>
          </p15:clr>
        </p15:guide>
        <p15:guide id="31" pos="2994" userDrawn="1">
          <p15:clr>
            <a:srgbClr val="A4A3A4"/>
          </p15:clr>
        </p15:guide>
        <p15:guide id="32" orient="horz" pos="1341" userDrawn="1">
          <p15:clr>
            <a:srgbClr val="A4A3A4"/>
          </p15:clr>
        </p15:guide>
        <p15:guide id="33" orient="horz" pos="1528" userDrawn="1">
          <p15:clr>
            <a:srgbClr val="A4A3A4"/>
          </p15:clr>
        </p15:guide>
        <p15:guide id="34" orient="horz" pos="1847" userDrawn="1">
          <p15:clr>
            <a:srgbClr val="A4A3A4"/>
          </p15:clr>
        </p15:guide>
        <p15:guide id="35" orient="horz" pos="2162" userDrawn="1">
          <p15:clr>
            <a:srgbClr val="A4A3A4"/>
          </p15:clr>
        </p15:guide>
        <p15:guide id="36" orient="horz" pos="1210" userDrawn="1">
          <p15:clr>
            <a:srgbClr val="A4A3A4"/>
          </p15:clr>
        </p15:guide>
        <p15:guide id="37" orient="horz" pos="2026" userDrawn="1">
          <p15:clr>
            <a:srgbClr val="A4A3A4"/>
          </p15:clr>
        </p15:guide>
        <p15:guide id="38" orient="horz" pos="636" userDrawn="1">
          <p15:clr>
            <a:srgbClr val="A4A3A4"/>
          </p15:clr>
        </p15:guide>
        <p15:guide id="39" orient="horz" pos="1701" userDrawn="1">
          <p15:clr>
            <a:srgbClr val="A4A3A4"/>
          </p15:clr>
        </p15:guide>
        <p15:guide id="40" orient="horz" pos="2518" userDrawn="1">
          <p15:clr>
            <a:srgbClr val="A4A3A4"/>
          </p15:clr>
        </p15:guide>
        <p15:guide id="41" orient="horz" pos="2689"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400" y="288000"/>
            <a:ext cx="8251200" cy="720000"/>
          </a:xfrm>
          <a:prstGeom prst="rect">
            <a:avLst/>
          </a:prstGeom>
        </p:spPr>
        <p:txBody>
          <a:bodyPr vert="horz" lIns="0" tIns="0" rIns="0" bIns="0" rtlCol="0" anchor="t" anchorCtr="0">
            <a:noAutofit/>
          </a:bodyPr>
          <a:lstStyle/>
          <a:p>
            <a:r>
              <a:rPr lang="en-US" noProof="0"/>
              <a:t>Click to edit Master title style</a:t>
            </a:r>
          </a:p>
        </p:txBody>
      </p:sp>
      <p:sp>
        <p:nvSpPr>
          <p:cNvPr id="4" name="Date Placeholder 3"/>
          <p:cNvSpPr>
            <a:spLocks noGrp="1"/>
          </p:cNvSpPr>
          <p:nvPr>
            <p:ph type="dt" sz="half" idx="2"/>
          </p:nvPr>
        </p:nvSpPr>
        <p:spPr>
          <a:xfrm rot="-5400000">
            <a:off x="19874" y="4330180"/>
            <a:ext cx="432000" cy="108000"/>
          </a:xfrm>
          <a:prstGeom prst="rect">
            <a:avLst/>
          </a:prstGeom>
        </p:spPr>
        <p:txBody>
          <a:bodyPr vert="horz" lIns="0" tIns="0" rIns="0" bIns="0" rtlCol="0" anchor="t" anchorCtr="0">
            <a:noAutofit/>
          </a:bodyPr>
          <a:lstStyle>
            <a:lvl1pPr algn="l">
              <a:lnSpc>
                <a:spcPct val="100000"/>
              </a:lnSpc>
              <a:spcBef>
                <a:spcPts val="0"/>
              </a:spcBef>
              <a:defRPr sz="600" b="0">
                <a:solidFill>
                  <a:schemeClr val="tx1"/>
                </a:solidFill>
                <a:latin typeface="Arial" panose="020B0604020202020204" pitchFamily="34" charset="0"/>
                <a:cs typeface="Arial" panose="020B0604020202020204" pitchFamily="34" charset="0"/>
              </a:defRPr>
            </a:lvl1pPr>
          </a:lstStyle>
          <a:p>
            <a:fld id="{A974D77E-20DA-47F8-A23D-D6C21FFAFD10}" type="datetime1">
              <a:rPr lang="en-US" smtClean="0"/>
              <a:t>8/30/2024</a:t>
            </a:fld>
            <a:endParaRPr lang="en-US" dirty="0"/>
          </a:p>
        </p:txBody>
      </p:sp>
      <p:sp>
        <p:nvSpPr>
          <p:cNvPr id="5" name="Footer Placeholder 4"/>
          <p:cNvSpPr>
            <a:spLocks noGrp="1"/>
          </p:cNvSpPr>
          <p:nvPr>
            <p:ph type="ftr" sz="quarter" idx="3"/>
          </p:nvPr>
        </p:nvSpPr>
        <p:spPr>
          <a:xfrm rot="-5400000">
            <a:off x="-638043" y="3245617"/>
            <a:ext cx="1747834" cy="108000"/>
          </a:xfrm>
          <a:prstGeom prst="rect">
            <a:avLst/>
          </a:prstGeom>
        </p:spPr>
        <p:txBody>
          <a:bodyPr vert="horz" lIns="0" tIns="0" rIns="0" bIns="0" rtlCol="0" anchor="t" anchorCtr="0">
            <a:noAutofit/>
          </a:bodyPr>
          <a:lstStyle>
            <a:lvl1pPr algn="l">
              <a:lnSpc>
                <a:spcPct val="100000"/>
              </a:lnSpc>
              <a:spcBef>
                <a:spcPts val="0"/>
              </a:spcBef>
              <a:defRPr sz="600" b="0">
                <a:solidFill>
                  <a:schemeClr val="tx1"/>
                </a:solidFill>
                <a:latin typeface="Arial" panose="020B0604020202020204" pitchFamily="34" charset="0"/>
                <a:cs typeface="Arial" panose="020B0604020202020204" pitchFamily="34" charset="0"/>
              </a:defRPr>
            </a:lvl1pPr>
          </a:lstStyle>
          <a:p>
            <a:r>
              <a:rPr lang="en-US" dirty="0"/>
              <a:t>Confidential </a:t>
            </a:r>
          </a:p>
        </p:txBody>
      </p:sp>
      <p:sp>
        <p:nvSpPr>
          <p:cNvPr id="6" name="Slide Number Placeholder 5"/>
          <p:cNvSpPr>
            <a:spLocks noGrp="1"/>
          </p:cNvSpPr>
          <p:nvPr>
            <p:ph type="sldNum" sz="quarter" idx="4"/>
          </p:nvPr>
        </p:nvSpPr>
        <p:spPr>
          <a:xfrm rot="-5400000">
            <a:off x="145874" y="4642795"/>
            <a:ext cx="180000" cy="108000"/>
          </a:xfrm>
          <a:prstGeom prst="rect">
            <a:avLst/>
          </a:prstGeom>
        </p:spPr>
        <p:txBody>
          <a:bodyPr vert="horz" lIns="0" tIns="0" rIns="0" bIns="0" rtlCol="0" anchor="t" anchorCtr="0">
            <a:noAutofit/>
          </a:bodyPr>
          <a:lstStyle>
            <a:lvl1pPr algn="l">
              <a:lnSpc>
                <a:spcPct val="100000"/>
              </a:lnSpc>
              <a:spcBef>
                <a:spcPts val="0"/>
              </a:spcBef>
              <a:defRPr sz="600" b="1">
                <a:solidFill>
                  <a:schemeClr val="tx1"/>
                </a:solidFill>
                <a:latin typeface="Arial" panose="020B0604020202020204" pitchFamily="34" charset="0"/>
                <a:cs typeface="Arial" panose="020B0604020202020204" pitchFamily="34" charset="0"/>
              </a:defRPr>
            </a:lvl1pPr>
          </a:lstStyle>
          <a:p>
            <a:fld id="{7402B711-A71A-452E-950A-8AB93037233C}" type="slidenum">
              <a:rPr lang="en-US" smtClean="0"/>
              <a:pPr/>
              <a:t>‹#›</a:t>
            </a:fld>
            <a:endParaRPr lang="en-US" dirty="0"/>
          </a:p>
        </p:txBody>
      </p:sp>
    </p:spTree>
    <p:extLst>
      <p:ext uri="{BB962C8B-B14F-4D97-AF65-F5344CB8AC3E}">
        <p14:creationId xmlns:p14="http://schemas.microsoft.com/office/powerpoint/2010/main" val="10799578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42" r:id="rId5"/>
    <p:sldLayoutId id="2147483743" r:id="rId6"/>
    <p:sldLayoutId id="2147483744" r:id="rId7"/>
    <p:sldLayoutId id="2147483745" r:id="rId8"/>
    <p:sldLayoutId id="2147483746" r:id="rId9"/>
    <p:sldLayoutId id="2147483749" r:id="rId10"/>
    <p:sldLayoutId id="2147483750" r:id="rId11"/>
  </p:sldLayoutIdLst>
  <p:hf hdr="0"/>
  <p:txStyles>
    <p:titleStyle>
      <a:lvl1pPr marL="0" marR="0" indent="0" algn="l" defTabSz="685800" rtl="0" eaLnBrk="1" fontAlgn="auto" latinLnBrk="0" hangingPunct="1">
        <a:lnSpc>
          <a:spcPct val="100000"/>
        </a:lnSpc>
        <a:spcBef>
          <a:spcPts val="0"/>
        </a:spcBef>
        <a:spcAft>
          <a:spcPts val="0"/>
        </a:spcAft>
        <a:buClrTx/>
        <a:buSzTx/>
        <a:buFontTx/>
        <a:buNone/>
        <a:tabLst/>
        <a:defRPr sz="2400" kern="1200">
          <a:solidFill>
            <a:schemeClr val="tx1"/>
          </a:solidFill>
          <a:latin typeface="+mj-lt"/>
          <a:ea typeface="+mj-ea"/>
          <a:cs typeface="Arial" panose="020B0604020202020204" pitchFamily="34" charset="0"/>
        </a:defRPr>
      </a:lvl1pPr>
    </p:titleStyle>
    <p:body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userDrawn="1">
          <p15:clr>
            <a:srgbClr val="F26B43"/>
          </p15:clr>
        </p15:guide>
        <p15:guide id="2" pos="264" userDrawn="1">
          <p15:clr>
            <a:srgbClr val="A4A3A4"/>
          </p15:clr>
        </p15:guide>
        <p15:guide id="3" pos="396" userDrawn="1">
          <p15:clr>
            <a:srgbClr val="F26B43"/>
          </p15:clr>
        </p15:guide>
        <p15:guide id="4" pos="674" userDrawn="1">
          <p15:clr>
            <a:srgbClr val="547EBF"/>
          </p15:clr>
        </p15:guide>
        <p15:guide id="5" pos="842" userDrawn="1">
          <p15:clr>
            <a:srgbClr val="547EBF"/>
          </p15:clr>
        </p15:guide>
        <p15:guide id="6" pos="1120" userDrawn="1">
          <p15:clr>
            <a:srgbClr val="547EBF"/>
          </p15:clr>
        </p15:guide>
        <p15:guide id="7" pos="1288" userDrawn="1">
          <p15:clr>
            <a:srgbClr val="547EBF"/>
          </p15:clr>
        </p15:guide>
        <p15:guide id="8" pos="1564" userDrawn="1">
          <p15:clr>
            <a:srgbClr val="547EBF"/>
          </p15:clr>
        </p15:guide>
        <p15:guide id="9" pos="1736" userDrawn="1">
          <p15:clr>
            <a:srgbClr val="547EBF"/>
          </p15:clr>
        </p15:guide>
        <p15:guide id="10" pos="2008" userDrawn="1">
          <p15:clr>
            <a:srgbClr val="547EBF"/>
          </p15:clr>
        </p15:guide>
        <p15:guide id="11" pos="2182" userDrawn="1">
          <p15:clr>
            <a:srgbClr val="547EBF"/>
          </p15:clr>
        </p15:guide>
        <p15:guide id="12" orient="horz" pos="180" userDrawn="1">
          <p15:clr>
            <a:srgbClr val="F26B43"/>
          </p15:clr>
        </p15:guide>
        <p15:guide id="13" orient="horz" pos="226" userDrawn="1">
          <p15:clr>
            <a:srgbClr val="A4A3A4"/>
          </p15:clr>
        </p15:guide>
        <p15:guide id="14" orient="horz" pos="722" userDrawn="1">
          <p15:clr>
            <a:srgbClr val="A4A3A4"/>
          </p15:clr>
        </p15:guide>
        <p15:guide id="15" orient="horz" pos="1038" userDrawn="1">
          <p15:clr>
            <a:srgbClr val="A4A3A4"/>
          </p15:clr>
        </p15:guide>
        <p15:guide id="16" pos="2464" userDrawn="1">
          <p15:clr>
            <a:srgbClr val="547EBF"/>
          </p15:clr>
        </p15:guide>
        <p15:guide id="17" pos="2631" userDrawn="1">
          <p15:clr>
            <a:srgbClr val="547EBF"/>
          </p15:clr>
        </p15:guide>
        <p15:guide id="18" pos="2906" userDrawn="1">
          <p15:clr>
            <a:srgbClr val="547EBF"/>
          </p15:clr>
        </p15:guide>
        <p15:guide id="19" pos="3080" userDrawn="1">
          <p15:clr>
            <a:srgbClr val="547EBF"/>
          </p15:clr>
        </p15:guide>
        <p15:guide id="20" pos="3356" userDrawn="1">
          <p15:clr>
            <a:srgbClr val="547EBF"/>
          </p15:clr>
        </p15:guide>
        <p15:guide id="21" pos="3522" userDrawn="1">
          <p15:clr>
            <a:srgbClr val="547EBF"/>
          </p15:clr>
        </p15:guide>
        <p15:guide id="22" pos="3800" userDrawn="1">
          <p15:clr>
            <a:srgbClr val="547EBF"/>
          </p15:clr>
        </p15:guide>
        <p15:guide id="23" pos="3973" userDrawn="1">
          <p15:clr>
            <a:srgbClr val="547EBF"/>
          </p15:clr>
        </p15:guide>
        <p15:guide id="24" pos="5591" userDrawn="1">
          <p15:clr>
            <a:srgbClr val="F26B43"/>
          </p15:clr>
        </p15:guide>
        <p15:guide id="25" pos="4249" userDrawn="1">
          <p15:clr>
            <a:srgbClr val="547EBF"/>
          </p15:clr>
        </p15:guide>
        <p15:guide id="26" pos="4422" userDrawn="1">
          <p15:clr>
            <a:srgbClr val="547EBF"/>
          </p15:clr>
        </p15:guide>
        <p15:guide id="27" pos="4698" userDrawn="1">
          <p15:clr>
            <a:srgbClr val="547EBF"/>
          </p15:clr>
        </p15:guide>
        <p15:guide id="28" pos="4867" userDrawn="1">
          <p15:clr>
            <a:srgbClr val="547EBF"/>
          </p15:clr>
        </p15:guide>
        <p15:guide id="29" pos="5148" userDrawn="1">
          <p15:clr>
            <a:srgbClr val="547EBF"/>
          </p15:clr>
        </p15:guide>
        <p15:guide id="30" pos="5314" userDrawn="1">
          <p15:clr>
            <a:srgbClr val="547EBF"/>
          </p15:clr>
        </p15:guide>
        <p15:guide id="31" pos="2994" userDrawn="1">
          <p15:clr>
            <a:srgbClr val="A4A3A4"/>
          </p15:clr>
        </p15:guide>
        <p15:guide id="32" orient="horz" pos="1341" userDrawn="1">
          <p15:clr>
            <a:srgbClr val="A4A3A4"/>
          </p15:clr>
        </p15:guide>
        <p15:guide id="33" orient="horz" pos="1528" userDrawn="1">
          <p15:clr>
            <a:srgbClr val="A4A3A4"/>
          </p15:clr>
        </p15:guide>
        <p15:guide id="34" orient="horz" pos="1847" userDrawn="1">
          <p15:clr>
            <a:srgbClr val="A4A3A4"/>
          </p15:clr>
        </p15:guide>
        <p15:guide id="35" orient="horz" pos="2162" userDrawn="1">
          <p15:clr>
            <a:srgbClr val="A4A3A4"/>
          </p15:clr>
        </p15:guide>
        <p15:guide id="36" orient="horz" pos="1210" userDrawn="1">
          <p15:clr>
            <a:srgbClr val="A4A3A4"/>
          </p15:clr>
        </p15:guide>
        <p15:guide id="37" orient="horz" pos="2026" userDrawn="1">
          <p15:clr>
            <a:srgbClr val="A4A3A4"/>
          </p15:clr>
        </p15:guide>
        <p15:guide id="38" orient="horz" pos="636" userDrawn="1">
          <p15:clr>
            <a:srgbClr val="A4A3A4"/>
          </p15:clr>
        </p15:guide>
        <p15:guide id="39" orient="horz" pos="1701" userDrawn="1">
          <p15:clr>
            <a:srgbClr val="A4A3A4"/>
          </p15:clr>
        </p15:guide>
        <p15:guide id="40" orient="horz" pos="2518" userDrawn="1">
          <p15:clr>
            <a:srgbClr val="A4A3A4"/>
          </p15:clr>
        </p15:guide>
        <p15:guide id="41" orient="horz" pos="268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ideas-study.org/Provide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alz-net.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7.emf"/><Relationship Id="rId2" Type="http://schemas.openxmlformats.org/officeDocument/2006/relationships/package" Target="../embeddings/Microsoft_Excel_Worksheet20.xlsx"/><Relationship Id="rId1" Type="http://schemas.openxmlformats.org/officeDocument/2006/relationships/slideLayout" Target="../slideLayouts/slideLayout2.xml"/><Relationship Id="rId6" Type="http://schemas.openxmlformats.org/officeDocument/2006/relationships/package" Target="../embeddings/Microsoft_Word_Document21.docx"/><Relationship Id="rId5" Type="http://schemas.openxmlformats.org/officeDocument/2006/relationships/image" Target="../media/image36.e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94B4-6B27-CECD-89AE-5B284682AB2B}"/>
              </a:ext>
            </a:extLst>
          </p:cNvPr>
          <p:cNvSpPr>
            <a:spLocks noGrp="1"/>
          </p:cNvSpPr>
          <p:nvPr>
            <p:ph type="ctrTitle"/>
          </p:nvPr>
        </p:nvSpPr>
        <p:spPr bwMode="gray">
          <a:xfrm>
            <a:off x="627063" y="1655763"/>
            <a:ext cx="4902880" cy="1557337"/>
          </a:xfrm>
        </p:spPr>
        <p:txBody>
          <a:bodyPr/>
          <a:lstStyle/>
          <a:p>
            <a:r>
              <a:rPr lang="en-US" noProof="0" dirty="0"/>
              <a:t>Monoclonal Antibodies Patient Registry Study for Alzheimer's Disease</a:t>
            </a:r>
          </a:p>
        </p:txBody>
      </p:sp>
      <p:sp>
        <p:nvSpPr>
          <p:cNvPr id="3" name="Subtitle 2">
            <a:extLst>
              <a:ext uri="{FF2B5EF4-FFF2-40B4-BE49-F238E27FC236}">
                <a16:creationId xmlns:a16="http://schemas.microsoft.com/office/drawing/2014/main" id="{0DCF1501-FB93-0E2A-DDDA-15D2172A19DF}"/>
              </a:ext>
            </a:extLst>
          </p:cNvPr>
          <p:cNvSpPr>
            <a:spLocks noGrp="1"/>
          </p:cNvSpPr>
          <p:nvPr>
            <p:ph type="subTitle" idx="1"/>
          </p:nvPr>
        </p:nvSpPr>
        <p:spPr bwMode="gray">
          <a:xfrm>
            <a:off x="547234" y="3481614"/>
            <a:ext cx="4129088" cy="1227137"/>
          </a:xfrm>
        </p:spPr>
        <p:txBody>
          <a:bodyPr/>
          <a:lstStyle/>
          <a:p>
            <a:r>
              <a:rPr lang="en-US" noProof="0" dirty="0"/>
              <a:t>Prepared for: National Infusion Center Association </a:t>
            </a:r>
          </a:p>
          <a:p>
            <a:endParaRPr lang="en-US" noProof="0" dirty="0"/>
          </a:p>
          <a:p>
            <a:fld id="{284C0DA0-75C7-44FA-BCEA-4A7CF1ED786A}" type="datetime4">
              <a:rPr lang="en-US" noProof="0" smtClean="0"/>
              <a:t>August 30, 2024</a:t>
            </a:fld>
            <a:endParaRPr lang="en-US" noProof="0" dirty="0"/>
          </a:p>
        </p:txBody>
      </p:sp>
    </p:spTree>
    <p:extLst>
      <p:ext uri="{BB962C8B-B14F-4D97-AF65-F5344CB8AC3E}">
        <p14:creationId xmlns:p14="http://schemas.microsoft.com/office/powerpoint/2010/main" val="201914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a:xfrm>
            <a:off x="627062" y="341640"/>
            <a:ext cx="8250237" cy="388939"/>
          </a:xfrm>
        </p:spPr>
        <p:txBody>
          <a:bodyPr/>
          <a:lstStyle/>
          <a:p>
            <a:r>
              <a:rPr lang="en-US" dirty="0"/>
              <a:t>Majority of respondent organizations administer Aduhelm, and over half administer Leqembi </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10</a:t>
            </a:fld>
            <a:endParaRPr lang="en-US" dirty="0"/>
          </a:p>
        </p:txBody>
      </p:sp>
      <p:graphicFrame>
        <p:nvGraphicFramePr>
          <p:cNvPr id="8" name="Chart 7">
            <a:extLst>
              <a:ext uri="{FF2B5EF4-FFF2-40B4-BE49-F238E27FC236}">
                <a16:creationId xmlns:a16="http://schemas.microsoft.com/office/drawing/2014/main" id="{21496A78-3355-2076-10DC-171A62BBE7AD}"/>
              </a:ext>
            </a:extLst>
          </p:cNvPr>
          <p:cNvGraphicFramePr/>
          <p:nvPr>
            <p:extLst>
              <p:ext uri="{D42A27DB-BD31-4B8C-83A1-F6EECF244321}">
                <p14:modId xmlns:p14="http://schemas.microsoft.com/office/powerpoint/2010/main" val="3472488305"/>
              </p:ext>
            </p:extLst>
          </p:nvPr>
        </p:nvGraphicFramePr>
        <p:xfrm>
          <a:off x="1090167" y="1214324"/>
          <a:ext cx="6488379" cy="34299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66C4928-9959-0224-BBD9-7F223201CEED}"/>
              </a:ext>
            </a:extLst>
          </p:cNvPr>
          <p:cNvSpPr txBox="1"/>
          <p:nvPr/>
        </p:nvSpPr>
        <p:spPr>
          <a:xfrm>
            <a:off x="626576" y="4786795"/>
            <a:ext cx="4250131" cy="388939"/>
          </a:xfrm>
          <a:prstGeom prst="rect">
            <a:avLst/>
          </a:prstGeom>
        </p:spPr>
        <p:txBody>
          <a:bodyPr vert="horz" wrap="square" lIns="0" tIns="0" rIns="0" bIns="0" rtlCol="0" anchor="t" anchorCtr="0">
            <a:noAutofit/>
          </a:bodyPr>
          <a:lstStyle/>
          <a:p>
            <a:pPr algn="l"/>
            <a:endParaRPr lang="en-US" sz="900" dirty="0"/>
          </a:p>
        </p:txBody>
      </p:sp>
      <p:sp>
        <p:nvSpPr>
          <p:cNvPr id="20" name="TextBox 19">
            <a:extLst>
              <a:ext uri="{FF2B5EF4-FFF2-40B4-BE49-F238E27FC236}">
                <a16:creationId xmlns:a16="http://schemas.microsoft.com/office/drawing/2014/main" id="{370EDE86-2E1A-813B-0A98-CF4FF63D5AB6}"/>
              </a:ext>
            </a:extLst>
          </p:cNvPr>
          <p:cNvSpPr txBox="1"/>
          <p:nvPr/>
        </p:nvSpPr>
        <p:spPr>
          <a:xfrm>
            <a:off x="465640" y="4802395"/>
            <a:ext cx="8411659" cy="230832"/>
          </a:xfrm>
          <a:prstGeom prst="rect">
            <a:avLst/>
          </a:prstGeom>
          <a:noFill/>
        </p:spPr>
        <p:txBody>
          <a:bodyPr wrap="square">
            <a:spAutoFit/>
          </a:bodyPr>
          <a:lstStyle/>
          <a:p>
            <a:r>
              <a:rPr lang="en-US" sz="900" dirty="0">
                <a:solidFill>
                  <a:schemeClr val="tx2"/>
                </a:solidFill>
              </a:rPr>
              <a:t>5. Does your organization administer the following monoclonal antibodies directed against amyloid for the treatment of Alzheimer’s Disease? (Select all that apply).</a:t>
            </a:r>
          </a:p>
        </p:txBody>
      </p:sp>
      <p:sp>
        <p:nvSpPr>
          <p:cNvPr id="3" name="TextBox 2">
            <a:extLst>
              <a:ext uri="{FF2B5EF4-FFF2-40B4-BE49-F238E27FC236}">
                <a16:creationId xmlns:a16="http://schemas.microsoft.com/office/drawing/2014/main" id="{F35DC9E7-BC09-DA2F-6DD6-F16E062D735E}"/>
              </a:ext>
            </a:extLst>
          </p:cNvPr>
          <p:cNvSpPr txBox="1"/>
          <p:nvPr/>
        </p:nvSpPr>
        <p:spPr>
          <a:xfrm>
            <a:off x="7318858" y="0"/>
            <a:ext cx="1825142" cy="307777"/>
          </a:xfrm>
          <a:prstGeom prst="rect">
            <a:avLst/>
          </a:prstGeom>
          <a:solidFill>
            <a:schemeClr val="accent1"/>
          </a:solidFill>
        </p:spPr>
        <p:txBody>
          <a:bodyPr wrap="square">
            <a:spAutoFit/>
          </a:bodyPr>
          <a:lstStyle/>
          <a:p>
            <a:pPr algn="ctr"/>
            <a:r>
              <a:rPr lang="en-US" sz="1400" dirty="0">
                <a:solidFill>
                  <a:schemeClr val="bg1"/>
                </a:solidFill>
              </a:rPr>
              <a:t>NICA Target List</a:t>
            </a:r>
          </a:p>
        </p:txBody>
      </p:sp>
      <p:sp>
        <p:nvSpPr>
          <p:cNvPr id="7" name="TextBox 1">
            <a:extLst>
              <a:ext uri="{FF2B5EF4-FFF2-40B4-BE49-F238E27FC236}">
                <a16:creationId xmlns:a16="http://schemas.microsoft.com/office/drawing/2014/main" id="{FD1D67D1-78D9-6F9F-AF06-1F98050A5B4E}"/>
              </a:ext>
            </a:extLst>
          </p:cNvPr>
          <p:cNvSpPr txBox="1"/>
          <p:nvPr/>
        </p:nvSpPr>
        <p:spPr>
          <a:xfrm>
            <a:off x="266701" y="4675307"/>
            <a:ext cx="988829" cy="182303"/>
          </a:xfrm>
          <a:prstGeom prst="rect">
            <a:avLst/>
          </a:prstGeom>
        </p:spPr>
        <p:txBody>
          <a:bodyPr vert="horz"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tx2"/>
                </a:solidFill>
              </a:rPr>
              <a:t>N=1,292</a:t>
            </a:r>
          </a:p>
        </p:txBody>
      </p:sp>
    </p:spTree>
    <p:extLst>
      <p:ext uri="{BB962C8B-B14F-4D97-AF65-F5344CB8AC3E}">
        <p14:creationId xmlns:p14="http://schemas.microsoft.com/office/powerpoint/2010/main" val="306915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Nearly all respondents are familiar with patient registries for mAbs for Alzheimer’s disease </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11</a:t>
            </a:fld>
            <a:endParaRPr lang="en-US" dirty="0"/>
          </a:p>
        </p:txBody>
      </p:sp>
      <p:sp>
        <p:nvSpPr>
          <p:cNvPr id="9" name="TextBox 8">
            <a:extLst>
              <a:ext uri="{FF2B5EF4-FFF2-40B4-BE49-F238E27FC236}">
                <a16:creationId xmlns:a16="http://schemas.microsoft.com/office/drawing/2014/main" id="{066C4928-9959-0224-BBD9-7F223201CEED}"/>
              </a:ext>
            </a:extLst>
          </p:cNvPr>
          <p:cNvSpPr txBox="1"/>
          <p:nvPr/>
        </p:nvSpPr>
        <p:spPr>
          <a:xfrm>
            <a:off x="626576" y="4786795"/>
            <a:ext cx="4250131" cy="388939"/>
          </a:xfrm>
          <a:prstGeom prst="rect">
            <a:avLst/>
          </a:prstGeom>
        </p:spPr>
        <p:txBody>
          <a:bodyPr vert="horz" wrap="square" lIns="0" tIns="0" rIns="0" bIns="0" rtlCol="0" anchor="t" anchorCtr="0">
            <a:noAutofit/>
          </a:bodyPr>
          <a:lstStyle/>
          <a:p>
            <a:pPr algn="l"/>
            <a:endParaRPr lang="en-US" sz="900" dirty="0"/>
          </a:p>
        </p:txBody>
      </p:sp>
      <p:sp>
        <p:nvSpPr>
          <p:cNvPr id="20" name="TextBox 19">
            <a:extLst>
              <a:ext uri="{FF2B5EF4-FFF2-40B4-BE49-F238E27FC236}">
                <a16:creationId xmlns:a16="http://schemas.microsoft.com/office/drawing/2014/main" id="{370EDE86-2E1A-813B-0A98-CF4FF63D5AB6}"/>
              </a:ext>
            </a:extLst>
          </p:cNvPr>
          <p:cNvSpPr txBox="1"/>
          <p:nvPr/>
        </p:nvSpPr>
        <p:spPr>
          <a:xfrm>
            <a:off x="465640" y="4696795"/>
            <a:ext cx="8411659" cy="369332"/>
          </a:xfrm>
          <a:prstGeom prst="rect">
            <a:avLst/>
          </a:prstGeom>
          <a:noFill/>
        </p:spPr>
        <p:txBody>
          <a:bodyPr wrap="square">
            <a:spAutoFit/>
          </a:bodyPr>
          <a:lstStyle/>
          <a:p>
            <a:r>
              <a:rPr lang="en-US" sz="900" dirty="0">
                <a:solidFill>
                  <a:schemeClr val="tx2"/>
                </a:solidFill>
              </a:rPr>
              <a:t>6. Are you familiar with registries designed to collect data and evidence to evaluate the efficacy and safety of monoclonal antibodies directed against amyloid for the treatment of Alzheimer’s Disease? (Select one). </a:t>
            </a:r>
          </a:p>
        </p:txBody>
      </p:sp>
      <p:graphicFrame>
        <p:nvGraphicFramePr>
          <p:cNvPr id="10" name="Chart 9">
            <a:extLst>
              <a:ext uri="{FF2B5EF4-FFF2-40B4-BE49-F238E27FC236}">
                <a16:creationId xmlns:a16="http://schemas.microsoft.com/office/drawing/2014/main" id="{5F9FE37F-7804-D231-3BB9-F61BD9193B50}"/>
              </a:ext>
            </a:extLst>
          </p:cNvPr>
          <p:cNvGraphicFramePr/>
          <p:nvPr>
            <p:extLst>
              <p:ext uri="{D42A27DB-BD31-4B8C-83A1-F6EECF244321}">
                <p14:modId xmlns:p14="http://schemas.microsoft.com/office/powerpoint/2010/main" val="3273439199"/>
              </p:ext>
            </p:extLst>
          </p:nvPr>
        </p:nvGraphicFramePr>
        <p:xfrm>
          <a:off x="1326490" y="1075334"/>
          <a:ext cx="5447386" cy="322770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426819FA-0A7F-C886-83E7-9E0AD8EC2AC8}"/>
              </a:ext>
            </a:extLst>
          </p:cNvPr>
          <p:cNvSpPr txBox="1"/>
          <p:nvPr/>
        </p:nvSpPr>
        <p:spPr>
          <a:xfrm>
            <a:off x="266701" y="4567290"/>
            <a:ext cx="988829" cy="216002"/>
          </a:xfrm>
          <a:prstGeom prst="rect">
            <a:avLst/>
          </a:prstGeom>
        </p:spPr>
        <p:txBody>
          <a:bodyPr vert="horz"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tx2"/>
                </a:solidFill>
              </a:rPr>
              <a:t>n=1,289</a:t>
            </a:r>
          </a:p>
        </p:txBody>
      </p:sp>
      <p:sp>
        <p:nvSpPr>
          <p:cNvPr id="3" name="TextBox 2">
            <a:extLst>
              <a:ext uri="{FF2B5EF4-FFF2-40B4-BE49-F238E27FC236}">
                <a16:creationId xmlns:a16="http://schemas.microsoft.com/office/drawing/2014/main" id="{DC7E03C0-FDE9-94C1-D1D8-5A3C9A7390C1}"/>
              </a:ext>
            </a:extLst>
          </p:cNvPr>
          <p:cNvSpPr txBox="1"/>
          <p:nvPr/>
        </p:nvSpPr>
        <p:spPr>
          <a:xfrm>
            <a:off x="7318858" y="0"/>
            <a:ext cx="1825142" cy="307777"/>
          </a:xfrm>
          <a:prstGeom prst="rect">
            <a:avLst/>
          </a:prstGeom>
          <a:solidFill>
            <a:schemeClr val="accent1"/>
          </a:solidFill>
        </p:spPr>
        <p:txBody>
          <a:bodyPr wrap="square">
            <a:spAutoFit/>
          </a:bodyPr>
          <a:lstStyle/>
          <a:p>
            <a:pPr algn="ctr"/>
            <a:r>
              <a:rPr lang="en-US" sz="1400" dirty="0">
                <a:solidFill>
                  <a:schemeClr val="bg1"/>
                </a:solidFill>
              </a:rPr>
              <a:t>NICA Target List</a:t>
            </a:r>
          </a:p>
        </p:txBody>
      </p:sp>
    </p:spTree>
    <p:extLst>
      <p:ext uri="{BB962C8B-B14F-4D97-AF65-F5344CB8AC3E}">
        <p14:creationId xmlns:p14="http://schemas.microsoft.com/office/powerpoint/2010/main" val="272831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CMS National Patient Registry was the most utilized registry amongst respondents who participate in such registries </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12</a:t>
            </a:fld>
            <a:endParaRPr lang="en-US" dirty="0"/>
          </a:p>
        </p:txBody>
      </p:sp>
      <p:sp>
        <p:nvSpPr>
          <p:cNvPr id="9" name="TextBox 8">
            <a:extLst>
              <a:ext uri="{FF2B5EF4-FFF2-40B4-BE49-F238E27FC236}">
                <a16:creationId xmlns:a16="http://schemas.microsoft.com/office/drawing/2014/main" id="{066C4928-9959-0224-BBD9-7F223201CEED}"/>
              </a:ext>
            </a:extLst>
          </p:cNvPr>
          <p:cNvSpPr txBox="1"/>
          <p:nvPr/>
        </p:nvSpPr>
        <p:spPr>
          <a:xfrm>
            <a:off x="626576" y="4786795"/>
            <a:ext cx="4250131" cy="388939"/>
          </a:xfrm>
          <a:prstGeom prst="rect">
            <a:avLst/>
          </a:prstGeom>
        </p:spPr>
        <p:txBody>
          <a:bodyPr vert="horz" wrap="square" lIns="0" tIns="0" rIns="0" bIns="0" rtlCol="0" anchor="t" anchorCtr="0">
            <a:noAutofit/>
          </a:bodyPr>
          <a:lstStyle/>
          <a:p>
            <a:pPr algn="l"/>
            <a:endParaRPr lang="en-US" sz="900" dirty="0"/>
          </a:p>
        </p:txBody>
      </p:sp>
      <p:sp>
        <p:nvSpPr>
          <p:cNvPr id="20" name="TextBox 19">
            <a:extLst>
              <a:ext uri="{FF2B5EF4-FFF2-40B4-BE49-F238E27FC236}">
                <a16:creationId xmlns:a16="http://schemas.microsoft.com/office/drawing/2014/main" id="{370EDE86-2E1A-813B-0A98-CF4FF63D5AB6}"/>
              </a:ext>
            </a:extLst>
          </p:cNvPr>
          <p:cNvSpPr txBox="1"/>
          <p:nvPr/>
        </p:nvSpPr>
        <p:spPr>
          <a:xfrm>
            <a:off x="626575" y="4377901"/>
            <a:ext cx="3869225" cy="646331"/>
          </a:xfrm>
          <a:prstGeom prst="rect">
            <a:avLst/>
          </a:prstGeom>
          <a:noFill/>
        </p:spPr>
        <p:txBody>
          <a:bodyPr wrap="square">
            <a:spAutoFit/>
          </a:bodyPr>
          <a:lstStyle/>
          <a:p>
            <a:r>
              <a:rPr lang="en-US" sz="900" dirty="0">
                <a:solidFill>
                  <a:schemeClr val="tx2"/>
                </a:solidFill>
              </a:rPr>
              <a:t>7. Does your organization currently participate in a CMS-approved registry/study for coverage and reimbursement of monoclonal antibodies directed against amyloid for the treatment of Alzheimer’s Disease? (Select one).</a:t>
            </a:r>
          </a:p>
        </p:txBody>
      </p:sp>
      <p:graphicFrame>
        <p:nvGraphicFramePr>
          <p:cNvPr id="10" name="Chart 9">
            <a:extLst>
              <a:ext uri="{FF2B5EF4-FFF2-40B4-BE49-F238E27FC236}">
                <a16:creationId xmlns:a16="http://schemas.microsoft.com/office/drawing/2014/main" id="{5F9FE37F-7804-D231-3BB9-F61BD9193B50}"/>
              </a:ext>
            </a:extLst>
          </p:cNvPr>
          <p:cNvGraphicFramePr/>
          <p:nvPr>
            <p:extLst>
              <p:ext uri="{D42A27DB-BD31-4B8C-83A1-F6EECF244321}">
                <p14:modId xmlns:p14="http://schemas.microsoft.com/office/powerpoint/2010/main" val="1521669743"/>
              </p:ext>
            </p:extLst>
          </p:nvPr>
        </p:nvGraphicFramePr>
        <p:xfrm>
          <a:off x="289873" y="1109976"/>
          <a:ext cx="4451459" cy="32679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426819FA-0A7F-C886-83E7-9E0AD8EC2AC8}"/>
              </a:ext>
            </a:extLst>
          </p:cNvPr>
          <p:cNvSpPr txBox="1"/>
          <p:nvPr/>
        </p:nvSpPr>
        <p:spPr>
          <a:xfrm>
            <a:off x="418763" y="4231262"/>
            <a:ext cx="988829" cy="216002"/>
          </a:xfrm>
          <a:prstGeom prst="rect">
            <a:avLst/>
          </a:prstGeom>
        </p:spPr>
        <p:txBody>
          <a:bodyPr vert="horz"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tx2"/>
                </a:solidFill>
              </a:rPr>
              <a:t>n=1,289</a:t>
            </a:r>
          </a:p>
        </p:txBody>
      </p:sp>
      <p:sp>
        <p:nvSpPr>
          <p:cNvPr id="3" name="TextBox 2">
            <a:extLst>
              <a:ext uri="{FF2B5EF4-FFF2-40B4-BE49-F238E27FC236}">
                <a16:creationId xmlns:a16="http://schemas.microsoft.com/office/drawing/2014/main" id="{F6CAF142-A5FF-84C5-9E4A-F898A9B435F1}"/>
              </a:ext>
            </a:extLst>
          </p:cNvPr>
          <p:cNvSpPr txBox="1"/>
          <p:nvPr/>
        </p:nvSpPr>
        <p:spPr>
          <a:xfrm>
            <a:off x="4870221" y="4384195"/>
            <a:ext cx="3869225" cy="369332"/>
          </a:xfrm>
          <a:prstGeom prst="rect">
            <a:avLst/>
          </a:prstGeom>
          <a:noFill/>
        </p:spPr>
        <p:txBody>
          <a:bodyPr wrap="square">
            <a:spAutoFit/>
          </a:bodyPr>
          <a:lstStyle/>
          <a:p>
            <a:r>
              <a:rPr lang="en-US" sz="900" dirty="0">
                <a:solidFill>
                  <a:schemeClr val="tx2"/>
                </a:solidFill>
              </a:rPr>
              <a:t>8. What CMS-approved registry/registries does your organization utilize? (Select all that apply).</a:t>
            </a:r>
          </a:p>
        </p:txBody>
      </p:sp>
      <p:graphicFrame>
        <p:nvGraphicFramePr>
          <p:cNvPr id="7" name="Chart 6">
            <a:extLst>
              <a:ext uri="{FF2B5EF4-FFF2-40B4-BE49-F238E27FC236}">
                <a16:creationId xmlns:a16="http://schemas.microsoft.com/office/drawing/2014/main" id="{03E55B67-EB65-8811-8819-478C979DA46E}"/>
              </a:ext>
            </a:extLst>
          </p:cNvPr>
          <p:cNvGraphicFramePr/>
          <p:nvPr>
            <p:extLst>
              <p:ext uri="{D42A27DB-BD31-4B8C-83A1-F6EECF244321}">
                <p14:modId xmlns:p14="http://schemas.microsoft.com/office/powerpoint/2010/main" val="1010965492"/>
              </p:ext>
            </p:extLst>
          </p:nvPr>
        </p:nvGraphicFramePr>
        <p:xfrm>
          <a:off x="4416879" y="1191322"/>
          <a:ext cx="4322567" cy="308925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77C59DAC-C99B-236F-3C55-3EE14E6717A2}"/>
              </a:ext>
            </a:extLst>
          </p:cNvPr>
          <p:cNvSpPr/>
          <p:nvPr/>
        </p:nvSpPr>
        <p:spPr>
          <a:xfrm>
            <a:off x="4741332" y="4568861"/>
            <a:ext cx="2456330" cy="530679"/>
          </a:xfrm>
          <a:prstGeom prst="rect">
            <a:avLst/>
          </a:prstGeom>
          <a:no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900" dirty="0">
                <a:solidFill>
                  <a:schemeClr val="tx2"/>
                </a:solidFill>
                <a:cs typeface="Arial" panose="020B0604020202020204" pitchFamily="34" charset="0"/>
              </a:rPr>
              <a:t>*Four respondents mentioned ALZ-NET</a:t>
            </a:r>
          </a:p>
        </p:txBody>
      </p:sp>
      <p:sp>
        <p:nvSpPr>
          <p:cNvPr id="12" name="Arrow: Right 11">
            <a:extLst>
              <a:ext uri="{FF2B5EF4-FFF2-40B4-BE49-F238E27FC236}">
                <a16:creationId xmlns:a16="http://schemas.microsoft.com/office/drawing/2014/main" id="{B63F4E51-1FAB-84AE-FC82-7DBC7443C143}"/>
              </a:ext>
            </a:extLst>
          </p:cNvPr>
          <p:cNvSpPr/>
          <p:nvPr/>
        </p:nvSpPr>
        <p:spPr>
          <a:xfrm>
            <a:off x="3594705" y="2983103"/>
            <a:ext cx="901095" cy="416363"/>
          </a:xfrm>
          <a:prstGeom prst="rightArrow">
            <a:avLst/>
          </a:prstGeom>
          <a:solidFill>
            <a:schemeClr val="accent1"/>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13" name="TextBox 12">
            <a:extLst>
              <a:ext uri="{FF2B5EF4-FFF2-40B4-BE49-F238E27FC236}">
                <a16:creationId xmlns:a16="http://schemas.microsoft.com/office/drawing/2014/main" id="{8340CE43-717F-714F-F45A-B2CA630A72D1}"/>
              </a:ext>
            </a:extLst>
          </p:cNvPr>
          <p:cNvSpPr txBox="1"/>
          <p:nvPr/>
        </p:nvSpPr>
        <p:spPr>
          <a:xfrm>
            <a:off x="7318858" y="0"/>
            <a:ext cx="1825142" cy="307777"/>
          </a:xfrm>
          <a:prstGeom prst="rect">
            <a:avLst/>
          </a:prstGeom>
          <a:solidFill>
            <a:schemeClr val="accent1"/>
          </a:solidFill>
        </p:spPr>
        <p:txBody>
          <a:bodyPr wrap="square">
            <a:spAutoFit/>
          </a:bodyPr>
          <a:lstStyle/>
          <a:p>
            <a:pPr algn="ctr"/>
            <a:r>
              <a:rPr lang="en-US" sz="1400" dirty="0">
                <a:solidFill>
                  <a:schemeClr val="bg1"/>
                </a:solidFill>
              </a:rPr>
              <a:t>NICA Target List</a:t>
            </a:r>
          </a:p>
        </p:txBody>
      </p:sp>
      <p:sp>
        <p:nvSpPr>
          <p:cNvPr id="14" name="TextBox 1">
            <a:extLst>
              <a:ext uri="{FF2B5EF4-FFF2-40B4-BE49-F238E27FC236}">
                <a16:creationId xmlns:a16="http://schemas.microsoft.com/office/drawing/2014/main" id="{E5D61BFC-421F-F2A9-9651-45B64C1175A1}"/>
              </a:ext>
            </a:extLst>
          </p:cNvPr>
          <p:cNvSpPr txBox="1"/>
          <p:nvPr/>
        </p:nvSpPr>
        <p:spPr>
          <a:xfrm>
            <a:off x="4827729" y="4247141"/>
            <a:ext cx="658759" cy="164193"/>
          </a:xfrm>
          <a:prstGeom prst="rect">
            <a:avLst/>
          </a:prstGeom>
        </p:spPr>
        <p:txBody>
          <a:bodyPr vert="horz"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tx2"/>
                </a:solidFill>
              </a:rPr>
              <a:t>n=1,197</a:t>
            </a:r>
          </a:p>
        </p:txBody>
      </p:sp>
    </p:spTree>
    <p:extLst>
      <p:ext uri="{BB962C8B-B14F-4D97-AF65-F5344CB8AC3E}">
        <p14:creationId xmlns:p14="http://schemas.microsoft.com/office/powerpoint/2010/main" val="168338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Majority of respondents were familiar and confident in their ability to navigate anti-amyloid mAbs registries </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13</a:t>
            </a:fld>
            <a:endParaRPr lang="en-US" dirty="0"/>
          </a:p>
        </p:txBody>
      </p:sp>
      <p:sp>
        <p:nvSpPr>
          <p:cNvPr id="9" name="TextBox 8">
            <a:extLst>
              <a:ext uri="{FF2B5EF4-FFF2-40B4-BE49-F238E27FC236}">
                <a16:creationId xmlns:a16="http://schemas.microsoft.com/office/drawing/2014/main" id="{066C4928-9959-0224-BBD9-7F223201CEED}"/>
              </a:ext>
            </a:extLst>
          </p:cNvPr>
          <p:cNvSpPr txBox="1"/>
          <p:nvPr/>
        </p:nvSpPr>
        <p:spPr>
          <a:xfrm>
            <a:off x="626576" y="4786795"/>
            <a:ext cx="4250131" cy="388939"/>
          </a:xfrm>
          <a:prstGeom prst="rect">
            <a:avLst/>
          </a:prstGeom>
        </p:spPr>
        <p:txBody>
          <a:bodyPr vert="horz" wrap="square" lIns="0" tIns="0" rIns="0" bIns="0" rtlCol="0" anchor="t" anchorCtr="0">
            <a:noAutofit/>
          </a:bodyPr>
          <a:lstStyle/>
          <a:p>
            <a:pPr algn="l"/>
            <a:endParaRPr lang="en-US" sz="900" dirty="0"/>
          </a:p>
        </p:txBody>
      </p:sp>
      <p:sp>
        <p:nvSpPr>
          <p:cNvPr id="20" name="TextBox 19">
            <a:extLst>
              <a:ext uri="{FF2B5EF4-FFF2-40B4-BE49-F238E27FC236}">
                <a16:creationId xmlns:a16="http://schemas.microsoft.com/office/drawing/2014/main" id="{370EDE86-2E1A-813B-0A98-CF4FF63D5AB6}"/>
              </a:ext>
            </a:extLst>
          </p:cNvPr>
          <p:cNvSpPr txBox="1"/>
          <p:nvPr/>
        </p:nvSpPr>
        <p:spPr>
          <a:xfrm>
            <a:off x="626575" y="4669909"/>
            <a:ext cx="8335551" cy="369332"/>
          </a:xfrm>
          <a:prstGeom prst="rect">
            <a:avLst/>
          </a:prstGeom>
          <a:noFill/>
        </p:spPr>
        <p:txBody>
          <a:bodyPr wrap="square">
            <a:spAutoFit/>
          </a:bodyPr>
          <a:lstStyle/>
          <a:p>
            <a:r>
              <a:rPr lang="en-US" sz="900" dirty="0">
                <a:solidFill>
                  <a:schemeClr val="tx2"/>
                </a:solidFill>
              </a:rPr>
              <a:t>9. How would you rate your ability to navigate the anti-amyloid mAb registry? Rate on scale of 1 to 5 where 1 is not at all familiar or confident and 5 is very familiar and confident.</a:t>
            </a:r>
          </a:p>
        </p:txBody>
      </p:sp>
      <p:graphicFrame>
        <p:nvGraphicFramePr>
          <p:cNvPr id="14" name="Chart 13">
            <a:extLst>
              <a:ext uri="{FF2B5EF4-FFF2-40B4-BE49-F238E27FC236}">
                <a16:creationId xmlns:a16="http://schemas.microsoft.com/office/drawing/2014/main" id="{5F2B73B5-69C0-EB95-5490-E41EFE316F0B}"/>
              </a:ext>
            </a:extLst>
          </p:cNvPr>
          <p:cNvGraphicFramePr/>
          <p:nvPr>
            <p:extLst>
              <p:ext uri="{D42A27DB-BD31-4B8C-83A1-F6EECF244321}">
                <p14:modId xmlns:p14="http://schemas.microsoft.com/office/powerpoint/2010/main" val="3644060262"/>
              </p:ext>
            </p:extLst>
          </p:nvPr>
        </p:nvGraphicFramePr>
        <p:xfrm>
          <a:off x="1197429" y="1049647"/>
          <a:ext cx="7399564" cy="324847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
            <a:extLst>
              <a:ext uri="{FF2B5EF4-FFF2-40B4-BE49-F238E27FC236}">
                <a16:creationId xmlns:a16="http://schemas.microsoft.com/office/drawing/2014/main" id="{DC697E79-5FFD-3B98-8749-18359C9540A0}"/>
              </a:ext>
            </a:extLst>
          </p:cNvPr>
          <p:cNvSpPr txBox="1"/>
          <p:nvPr/>
        </p:nvSpPr>
        <p:spPr>
          <a:xfrm>
            <a:off x="737863" y="4544853"/>
            <a:ext cx="2318158" cy="216002"/>
          </a:xfrm>
          <a:prstGeom prst="rect">
            <a:avLst/>
          </a:prstGeom>
        </p:spPr>
        <p:txBody>
          <a:bodyPr vert="horz"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schemeClr val="tx2"/>
                </a:solidFill>
              </a:rPr>
              <a:t>n=1,271 </a:t>
            </a:r>
          </a:p>
        </p:txBody>
      </p:sp>
      <p:sp>
        <p:nvSpPr>
          <p:cNvPr id="3" name="TextBox 2">
            <a:extLst>
              <a:ext uri="{FF2B5EF4-FFF2-40B4-BE49-F238E27FC236}">
                <a16:creationId xmlns:a16="http://schemas.microsoft.com/office/drawing/2014/main" id="{68E4F979-4963-742F-5FAD-E5A00DDD8520}"/>
              </a:ext>
            </a:extLst>
          </p:cNvPr>
          <p:cNvSpPr txBox="1"/>
          <p:nvPr/>
        </p:nvSpPr>
        <p:spPr>
          <a:xfrm>
            <a:off x="7318858" y="0"/>
            <a:ext cx="1825142" cy="307777"/>
          </a:xfrm>
          <a:prstGeom prst="rect">
            <a:avLst/>
          </a:prstGeom>
          <a:solidFill>
            <a:schemeClr val="accent1"/>
          </a:solidFill>
        </p:spPr>
        <p:txBody>
          <a:bodyPr wrap="square">
            <a:spAutoFit/>
          </a:bodyPr>
          <a:lstStyle/>
          <a:p>
            <a:pPr algn="ctr"/>
            <a:r>
              <a:rPr lang="en-US" sz="1400" dirty="0">
                <a:solidFill>
                  <a:schemeClr val="bg1"/>
                </a:solidFill>
              </a:rPr>
              <a:t>NICA Target List</a:t>
            </a:r>
          </a:p>
        </p:txBody>
      </p:sp>
      <p:sp>
        <p:nvSpPr>
          <p:cNvPr id="8" name="Rectangle 7">
            <a:extLst>
              <a:ext uri="{FF2B5EF4-FFF2-40B4-BE49-F238E27FC236}">
                <a16:creationId xmlns:a16="http://schemas.microsoft.com/office/drawing/2014/main" id="{F3F099FB-FBFC-594D-85B6-A93B0AE18BA4}"/>
              </a:ext>
            </a:extLst>
          </p:cNvPr>
          <p:cNvSpPr/>
          <p:nvPr/>
        </p:nvSpPr>
        <p:spPr>
          <a:xfrm>
            <a:off x="3276473" y="2114550"/>
            <a:ext cx="5230368" cy="914400"/>
          </a:xfrm>
          <a:prstGeom prst="rect">
            <a:avLst/>
          </a:prstGeom>
          <a:noFill/>
          <a:ln w="12700">
            <a:solidFill>
              <a:srgbClr val="9E2305"/>
            </a:solidFill>
            <a:prstDash val="dash"/>
          </a:ln>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Tree>
    <p:extLst>
      <p:ext uri="{BB962C8B-B14F-4D97-AF65-F5344CB8AC3E}">
        <p14:creationId xmlns:p14="http://schemas.microsoft.com/office/powerpoint/2010/main" val="152273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Respondents identified several concerns in the use of a patient registry</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14</a:t>
            </a:fld>
            <a:endParaRPr lang="en-US" dirty="0"/>
          </a:p>
        </p:txBody>
      </p:sp>
      <p:sp>
        <p:nvSpPr>
          <p:cNvPr id="9" name="TextBox 8">
            <a:extLst>
              <a:ext uri="{FF2B5EF4-FFF2-40B4-BE49-F238E27FC236}">
                <a16:creationId xmlns:a16="http://schemas.microsoft.com/office/drawing/2014/main" id="{066C4928-9959-0224-BBD9-7F223201CEED}"/>
              </a:ext>
            </a:extLst>
          </p:cNvPr>
          <p:cNvSpPr txBox="1"/>
          <p:nvPr/>
        </p:nvSpPr>
        <p:spPr>
          <a:xfrm>
            <a:off x="626576" y="4786795"/>
            <a:ext cx="4250131" cy="388939"/>
          </a:xfrm>
          <a:prstGeom prst="rect">
            <a:avLst/>
          </a:prstGeom>
        </p:spPr>
        <p:txBody>
          <a:bodyPr vert="horz" wrap="square" lIns="0" tIns="0" rIns="0" bIns="0" rtlCol="0" anchor="t" anchorCtr="0">
            <a:noAutofit/>
          </a:bodyPr>
          <a:lstStyle/>
          <a:p>
            <a:pPr algn="l"/>
            <a:endParaRPr lang="en-US" sz="900" dirty="0"/>
          </a:p>
        </p:txBody>
      </p:sp>
      <p:sp>
        <p:nvSpPr>
          <p:cNvPr id="20" name="TextBox 19">
            <a:extLst>
              <a:ext uri="{FF2B5EF4-FFF2-40B4-BE49-F238E27FC236}">
                <a16:creationId xmlns:a16="http://schemas.microsoft.com/office/drawing/2014/main" id="{370EDE86-2E1A-813B-0A98-CF4FF63D5AB6}"/>
              </a:ext>
            </a:extLst>
          </p:cNvPr>
          <p:cNvSpPr txBox="1"/>
          <p:nvPr/>
        </p:nvSpPr>
        <p:spPr>
          <a:xfrm>
            <a:off x="476434" y="4935019"/>
            <a:ext cx="8335551" cy="230832"/>
          </a:xfrm>
          <a:prstGeom prst="rect">
            <a:avLst/>
          </a:prstGeom>
          <a:noFill/>
        </p:spPr>
        <p:txBody>
          <a:bodyPr wrap="square">
            <a:spAutoFit/>
          </a:bodyPr>
          <a:lstStyle/>
          <a:p>
            <a:r>
              <a:rPr lang="en-US" sz="900" dirty="0">
                <a:solidFill>
                  <a:schemeClr val="tx2"/>
                </a:solidFill>
              </a:rPr>
              <a:t>10. If you do not use a registry, please explain the reasons for not doing so. [free text response]</a:t>
            </a:r>
          </a:p>
        </p:txBody>
      </p:sp>
      <p:sp>
        <p:nvSpPr>
          <p:cNvPr id="11" name="TextBox 10">
            <a:extLst>
              <a:ext uri="{FF2B5EF4-FFF2-40B4-BE49-F238E27FC236}">
                <a16:creationId xmlns:a16="http://schemas.microsoft.com/office/drawing/2014/main" id="{9504381F-106E-9490-7B82-007B7AB24A77}"/>
              </a:ext>
            </a:extLst>
          </p:cNvPr>
          <p:cNvSpPr txBox="1"/>
          <p:nvPr/>
        </p:nvSpPr>
        <p:spPr>
          <a:xfrm>
            <a:off x="586630" y="1141339"/>
            <a:ext cx="3945424" cy="2087636"/>
          </a:xfrm>
          <a:prstGeom prst="rect">
            <a:avLst/>
          </a:prstGeom>
        </p:spPr>
        <p:txBody>
          <a:bodyPr vert="horz" wrap="square" lIns="0" tIns="0" rIns="0" bIns="0" rtlCol="0" anchor="t" anchorCtr="0">
            <a:noAutofit/>
          </a:bodyPr>
          <a:lstStyle/>
          <a:p>
            <a:pPr marL="285750" indent="-285750" algn="l">
              <a:buFont typeface="Arial" panose="020B0604020202020204" pitchFamily="34" charset="0"/>
              <a:buChar char="•"/>
            </a:pPr>
            <a:r>
              <a:rPr lang="en-US" sz="1200" dirty="0">
                <a:solidFill>
                  <a:schemeClr val="tx2"/>
                </a:solidFill>
              </a:rPr>
              <a:t>List of concerns include: </a:t>
            </a:r>
          </a:p>
          <a:p>
            <a:pPr marL="742950" lvl="1" indent="-285750">
              <a:buFont typeface="Courier New" panose="02070309020205020404" pitchFamily="49" charset="0"/>
              <a:buChar char="o"/>
            </a:pPr>
            <a:r>
              <a:rPr lang="en-US" sz="1200" dirty="0">
                <a:solidFill>
                  <a:schemeClr val="tx2"/>
                </a:solidFill>
              </a:rPr>
              <a:t>Data privacy/security concerns</a:t>
            </a:r>
          </a:p>
          <a:p>
            <a:pPr marL="742950" lvl="1" indent="-285750">
              <a:buFont typeface="Courier New" panose="02070309020205020404" pitchFamily="49" charset="0"/>
              <a:buChar char="o"/>
            </a:pPr>
            <a:r>
              <a:rPr lang="en-US" sz="1200" dirty="0">
                <a:solidFill>
                  <a:schemeClr val="tx2"/>
                </a:solidFill>
              </a:rPr>
              <a:t>Costs of registry participation </a:t>
            </a:r>
          </a:p>
          <a:p>
            <a:pPr marL="742950" lvl="1" indent="-285750">
              <a:buFont typeface="Courier New" panose="02070309020205020404" pitchFamily="49" charset="0"/>
              <a:buChar char="o"/>
            </a:pPr>
            <a:r>
              <a:rPr lang="en-US" sz="1200" dirty="0">
                <a:solidFill>
                  <a:schemeClr val="tx2"/>
                </a:solidFill>
              </a:rPr>
              <a:t>Implementation of data governance infrastructure  </a:t>
            </a:r>
          </a:p>
          <a:p>
            <a:pPr marL="742950" lvl="1" indent="-285750">
              <a:buFont typeface="Courier New" panose="02070309020205020404" pitchFamily="49" charset="0"/>
              <a:buChar char="o"/>
            </a:pPr>
            <a:r>
              <a:rPr lang="en-US" sz="1200" dirty="0">
                <a:solidFill>
                  <a:schemeClr val="tx2"/>
                </a:solidFill>
              </a:rPr>
              <a:t>Lack of awareness</a:t>
            </a:r>
          </a:p>
          <a:p>
            <a:pPr marL="742950" lvl="1" indent="-285750">
              <a:buFont typeface="Courier New" panose="02070309020205020404" pitchFamily="49" charset="0"/>
              <a:buChar char="o"/>
            </a:pPr>
            <a:r>
              <a:rPr lang="en-US" sz="1200" dirty="0">
                <a:solidFill>
                  <a:schemeClr val="tx2"/>
                </a:solidFill>
              </a:rPr>
              <a:t>Misunderstanding on objectives of the registry </a:t>
            </a:r>
          </a:p>
          <a:p>
            <a:pPr marL="742950" lvl="1" indent="-285750">
              <a:buFont typeface="Courier New" panose="02070309020205020404" pitchFamily="49" charset="0"/>
              <a:buChar char="o"/>
            </a:pPr>
            <a:r>
              <a:rPr lang="en-US" sz="1200" dirty="0">
                <a:solidFill>
                  <a:schemeClr val="tx2"/>
                </a:solidFill>
              </a:rPr>
              <a:t>Lack of expertise/understanding of processes involved</a:t>
            </a:r>
          </a:p>
          <a:p>
            <a:pPr marL="742950" lvl="1" indent="-285750">
              <a:buFont typeface="Courier New" panose="02070309020205020404" pitchFamily="49" charset="0"/>
              <a:buChar char="o"/>
            </a:pPr>
            <a:r>
              <a:rPr lang="en-US" sz="1200" dirty="0">
                <a:solidFill>
                  <a:schemeClr val="tx2"/>
                </a:solidFill>
              </a:rPr>
              <a:t>Lack of resources</a:t>
            </a:r>
          </a:p>
          <a:p>
            <a:pPr marL="742950" lvl="1" indent="-285750">
              <a:buFont typeface="Courier New" panose="02070309020205020404" pitchFamily="49" charset="0"/>
              <a:buChar char="o"/>
            </a:pPr>
            <a:r>
              <a:rPr lang="en-US" sz="1200" dirty="0">
                <a:solidFill>
                  <a:schemeClr val="tx2"/>
                </a:solidFill>
              </a:rPr>
              <a:t>Not seeing value of participation </a:t>
            </a:r>
          </a:p>
          <a:p>
            <a:pPr marL="742950" lvl="1" indent="-285750">
              <a:buFont typeface="Arial" panose="020B0604020202020204" pitchFamily="34" charset="0"/>
              <a:buChar char="•"/>
            </a:pPr>
            <a:endParaRPr lang="en-US" sz="1200" dirty="0">
              <a:solidFill>
                <a:schemeClr val="tx2"/>
              </a:solidFill>
            </a:endParaRPr>
          </a:p>
          <a:p>
            <a:pPr marL="742950" lvl="1" indent="-285750">
              <a:buFont typeface="Arial" panose="020B0604020202020204" pitchFamily="34" charset="0"/>
              <a:buChar char="•"/>
            </a:pPr>
            <a:endParaRPr lang="en-US" sz="1200" dirty="0">
              <a:solidFill>
                <a:schemeClr val="tx2"/>
              </a:solidFill>
            </a:endParaRPr>
          </a:p>
        </p:txBody>
      </p:sp>
      <p:sp>
        <p:nvSpPr>
          <p:cNvPr id="12" name="Speech Bubble: Rectangle with Corners Rounded 11">
            <a:extLst>
              <a:ext uri="{FF2B5EF4-FFF2-40B4-BE49-F238E27FC236}">
                <a16:creationId xmlns:a16="http://schemas.microsoft.com/office/drawing/2014/main" id="{A6DACCF1-CFC6-29B5-E1AC-01F3FC3CE438}"/>
              </a:ext>
            </a:extLst>
          </p:cNvPr>
          <p:cNvSpPr/>
          <p:nvPr/>
        </p:nvSpPr>
        <p:spPr>
          <a:xfrm>
            <a:off x="4766276" y="966790"/>
            <a:ext cx="4111023" cy="1301210"/>
          </a:xfrm>
          <a:prstGeom prst="wedgeRoundRectCallout">
            <a:avLst>
              <a:gd name="adj1" fmla="val -41198"/>
              <a:gd name="adj2" fmla="val 67857"/>
              <a:gd name="adj3" fmla="val 16667"/>
            </a:avLst>
          </a:prstGeom>
          <a:solidFill>
            <a:schemeClr val="tx1"/>
          </a:solidFill>
        </p:spPr>
        <p:txBody>
          <a:bodyPr vert="horz" lIns="54864" tIns="54864" rIns="45720" bIns="36576" rtlCol="0" anchor="ctr" anchorCtr="0">
            <a:noAutofit/>
          </a:bodyPr>
          <a:lstStyle/>
          <a:p>
            <a:pPr indent="0"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100" i="1" dirty="0">
                <a:solidFill>
                  <a:schemeClr val="bg1"/>
                </a:solidFill>
                <a:cs typeface="Arial" panose="020B0604020202020204" pitchFamily="34" charset="0"/>
              </a:rPr>
              <a:t>“Registries often involve storing sensitive information, raising concerns about data privacy and security compliance, particularly with regulations like General Data Protection Regulation (GDPR). Also, off-the-shelf registry solutions may not always meet the specific needs or workflows of an organization, requiring costly customization.” – Clinician, Free-standing Center and Provider Office </a:t>
            </a:r>
          </a:p>
        </p:txBody>
      </p:sp>
      <p:sp>
        <p:nvSpPr>
          <p:cNvPr id="13" name="Speech Bubble: Rectangle with Corners Rounded 12">
            <a:extLst>
              <a:ext uri="{FF2B5EF4-FFF2-40B4-BE49-F238E27FC236}">
                <a16:creationId xmlns:a16="http://schemas.microsoft.com/office/drawing/2014/main" id="{7E9652D3-A54C-815F-B391-B15312CBA5D2}"/>
              </a:ext>
            </a:extLst>
          </p:cNvPr>
          <p:cNvSpPr/>
          <p:nvPr/>
        </p:nvSpPr>
        <p:spPr>
          <a:xfrm>
            <a:off x="4737600" y="2571750"/>
            <a:ext cx="4074385" cy="999450"/>
          </a:xfrm>
          <a:prstGeom prst="wedgeRoundRectCallout">
            <a:avLst>
              <a:gd name="adj1" fmla="val -41198"/>
              <a:gd name="adj2" fmla="val 67857"/>
              <a:gd name="adj3" fmla="val 16667"/>
            </a:avLst>
          </a:prstGeom>
          <a:solidFill>
            <a:schemeClr val="accent2"/>
          </a:solidFill>
        </p:spPr>
        <p:txBody>
          <a:bodyPr vert="horz" lIns="54864" tIns="54864" rIns="45720" bIns="36576" rtlCol="0" anchor="ctr" anchorCtr="0">
            <a:noAutofit/>
          </a:bodyPr>
          <a:lstStyle/>
          <a:p>
            <a:pPr indent="0"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100" i="1" dirty="0">
                <a:solidFill>
                  <a:schemeClr val="bg1"/>
                </a:solidFill>
                <a:cs typeface="Arial" panose="020B0604020202020204" pitchFamily="34" charset="0"/>
              </a:rPr>
              <a:t>“Our hospitals understand the value of registries, but some might lack awareness of specific registries or the expertise to implement and maintain them effectively.” – Operations, Hospital Outpatient Infusion Center </a:t>
            </a:r>
          </a:p>
        </p:txBody>
      </p:sp>
      <p:sp>
        <p:nvSpPr>
          <p:cNvPr id="15" name="Speech Bubble: Rectangle with Corners Rounded 14">
            <a:extLst>
              <a:ext uri="{FF2B5EF4-FFF2-40B4-BE49-F238E27FC236}">
                <a16:creationId xmlns:a16="http://schemas.microsoft.com/office/drawing/2014/main" id="{493FE628-F57D-02AF-6F48-A73D0240F6A8}"/>
              </a:ext>
            </a:extLst>
          </p:cNvPr>
          <p:cNvSpPr/>
          <p:nvPr/>
        </p:nvSpPr>
        <p:spPr>
          <a:xfrm>
            <a:off x="4798932" y="3821643"/>
            <a:ext cx="4045709" cy="850025"/>
          </a:xfrm>
          <a:prstGeom prst="wedgeRoundRectCallout">
            <a:avLst>
              <a:gd name="adj1" fmla="val -41198"/>
              <a:gd name="adj2" fmla="val 67857"/>
              <a:gd name="adj3" fmla="val 16667"/>
            </a:avLst>
          </a:prstGeom>
          <a:solidFill>
            <a:schemeClr val="accent3"/>
          </a:solidFill>
        </p:spPr>
        <p:txBody>
          <a:bodyPr vert="horz" lIns="54864" tIns="54864" rIns="45720" bIns="36576" rtlCol="0" anchor="ctr" anchorCtr="0">
            <a:noAutofit/>
          </a:bodyPr>
          <a:lstStyle/>
          <a:p>
            <a:pPr indent="0"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100" i="1" dirty="0">
                <a:solidFill>
                  <a:schemeClr val="bg1"/>
                </a:solidFill>
                <a:cs typeface="Arial" panose="020B0604020202020204" pitchFamily="34" charset="0"/>
              </a:rPr>
              <a:t>“We feel that reviewing the registry takes a lot of time and effort and may not necessarily produce noticeable results.” – Clinician, Hospital Outpatient Infusion Center </a:t>
            </a:r>
          </a:p>
        </p:txBody>
      </p:sp>
      <p:sp>
        <p:nvSpPr>
          <p:cNvPr id="16" name="Rectangle 15">
            <a:extLst>
              <a:ext uri="{FF2B5EF4-FFF2-40B4-BE49-F238E27FC236}">
                <a16:creationId xmlns:a16="http://schemas.microsoft.com/office/drawing/2014/main" id="{6C411EE7-7495-B485-3B16-0BE0C141DDE5}"/>
              </a:ext>
            </a:extLst>
          </p:cNvPr>
          <p:cNvSpPr/>
          <p:nvPr/>
        </p:nvSpPr>
        <p:spPr>
          <a:xfrm>
            <a:off x="852271" y="3299617"/>
            <a:ext cx="3261600" cy="1265995"/>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19" name="TextBox 18">
            <a:extLst>
              <a:ext uri="{FF2B5EF4-FFF2-40B4-BE49-F238E27FC236}">
                <a16:creationId xmlns:a16="http://schemas.microsoft.com/office/drawing/2014/main" id="{131BA6B1-D2EA-48B5-0411-202FA41C4B47}"/>
              </a:ext>
            </a:extLst>
          </p:cNvPr>
          <p:cNvSpPr txBox="1"/>
          <p:nvPr/>
        </p:nvSpPr>
        <p:spPr>
          <a:xfrm>
            <a:off x="758759" y="3404055"/>
            <a:ext cx="3448624" cy="430887"/>
          </a:xfrm>
          <a:prstGeom prst="rect">
            <a:avLst/>
          </a:prstGeom>
          <a:noFill/>
        </p:spPr>
        <p:txBody>
          <a:bodyPr wrap="square">
            <a:sp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100" b="1" dirty="0">
                <a:solidFill>
                  <a:schemeClr val="tx2"/>
                </a:solidFill>
                <a:cs typeface="Arial" panose="020B0604020202020204" pitchFamily="34" charset="0"/>
              </a:rPr>
              <a:t>Click here for a comprehensive list of all responses from the survey</a:t>
            </a:r>
          </a:p>
        </p:txBody>
      </p:sp>
      <p:graphicFrame>
        <p:nvGraphicFramePr>
          <p:cNvPr id="7" name="Object 6">
            <a:extLst>
              <a:ext uri="{FF2B5EF4-FFF2-40B4-BE49-F238E27FC236}">
                <a16:creationId xmlns:a16="http://schemas.microsoft.com/office/drawing/2014/main" id="{2B1ECB29-079B-94FD-28BF-FA95FEEE1F1E}"/>
              </a:ext>
            </a:extLst>
          </p:cNvPr>
          <p:cNvGraphicFramePr>
            <a:graphicFrameLocks noChangeAspect="1"/>
          </p:cNvGraphicFramePr>
          <p:nvPr>
            <p:extLst>
              <p:ext uri="{D42A27DB-BD31-4B8C-83A1-F6EECF244321}">
                <p14:modId xmlns:p14="http://schemas.microsoft.com/office/powerpoint/2010/main" val="3571090622"/>
              </p:ext>
            </p:extLst>
          </p:nvPr>
        </p:nvGraphicFramePr>
        <p:xfrm>
          <a:off x="1992462" y="3876800"/>
          <a:ext cx="759179" cy="729995"/>
        </p:xfrm>
        <a:graphic>
          <a:graphicData uri="http://schemas.openxmlformats.org/presentationml/2006/ole">
            <mc:AlternateContent xmlns:mc="http://schemas.openxmlformats.org/markup-compatibility/2006">
              <mc:Choice xmlns:v="urn:schemas-microsoft-com:vml" Requires="v">
                <p:oleObj name="Worksheet" showAsIcon="1" r:id="rId3" imgW="914608" imgH="806335" progId="Excel.Sheet.12">
                  <p:embed/>
                </p:oleObj>
              </mc:Choice>
              <mc:Fallback>
                <p:oleObj name="Worksheet" showAsIcon="1" r:id="rId3" imgW="914608" imgH="806335" progId="Excel.Sheet.12">
                  <p:embed/>
                  <p:pic>
                    <p:nvPicPr>
                      <p:cNvPr id="7" name="Object 6">
                        <a:extLst>
                          <a:ext uri="{FF2B5EF4-FFF2-40B4-BE49-F238E27FC236}">
                            <a16:creationId xmlns:a16="http://schemas.microsoft.com/office/drawing/2014/main" id="{2B1ECB29-079B-94FD-28BF-FA95FEEE1F1E}"/>
                          </a:ext>
                        </a:extLst>
                      </p:cNvPr>
                      <p:cNvPicPr/>
                      <p:nvPr/>
                    </p:nvPicPr>
                    <p:blipFill>
                      <a:blip r:embed="rId4"/>
                      <a:stretch>
                        <a:fillRect/>
                      </a:stretch>
                    </p:blipFill>
                    <p:spPr>
                      <a:xfrm>
                        <a:off x="1992462" y="3876800"/>
                        <a:ext cx="759179" cy="72999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AF4E6C1-9DBC-0A5A-A3D1-093489370E96}"/>
              </a:ext>
            </a:extLst>
          </p:cNvPr>
          <p:cNvSpPr txBox="1"/>
          <p:nvPr/>
        </p:nvSpPr>
        <p:spPr>
          <a:xfrm>
            <a:off x="7318858" y="0"/>
            <a:ext cx="1825142" cy="307777"/>
          </a:xfrm>
          <a:prstGeom prst="rect">
            <a:avLst/>
          </a:prstGeom>
          <a:solidFill>
            <a:schemeClr val="accent1"/>
          </a:solidFill>
        </p:spPr>
        <p:txBody>
          <a:bodyPr wrap="square">
            <a:spAutoFit/>
          </a:bodyPr>
          <a:lstStyle/>
          <a:p>
            <a:pPr algn="ctr"/>
            <a:r>
              <a:rPr lang="en-US" sz="1400" dirty="0">
                <a:solidFill>
                  <a:schemeClr val="bg1"/>
                </a:solidFill>
              </a:rPr>
              <a:t>NICA Target List</a:t>
            </a:r>
          </a:p>
        </p:txBody>
      </p:sp>
      <p:sp>
        <p:nvSpPr>
          <p:cNvPr id="3" name="TextBox 1">
            <a:extLst>
              <a:ext uri="{FF2B5EF4-FFF2-40B4-BE49-F238E27FC236}">
                <a16:creationId xmlns:a16="http://schemas.microsoft.com/office/drawing/2014/main" id="{4A5CCD74-7BDB-DA8C-25B4-302ACC880615}"/>
              </a:ext>
            </a:extLst>
          </p:cNvPr>
          <p:cNvSpPr txBox="1"/>
          <p:nvPr/>
        </p:nvSpPr>
        <p:spPr>
          <a:xfrm>
            <a:off x="586630" y="4791468"/>
            <a:ext cx="4264419" cy="216002"/>
          </a:xfrm>
          <a:prstGeom prst="rect">
            <a:avLst/>
          </a:prstGeom>
        </p:spPr>
        <p:txBody>
          <a:bodyPr vert="horz"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schemeClr val="tx2"/>
                </a:solidFill>
              </a:rPr>
              <a:t>n= 353 (includes feedback from respondents who participated in registries) </a:t>
            </a:r>
          </a:p>
        </p:txBody>
      </p:sp>
      <p:cxnSp>
        <p:nvCxnSpPr>
          <p:cNvPr id="10" name="Straight Connector 9">
            <a:extLst>
              <a:ext uri="{FF2B5EF4-FFF2-40B4-BE49-F238E27FC236}">
                <a16:creationId xmlns:a16="http://schemas.microsoft.com/office/drawing/2014/main" id="{22D770D7-5B7C-B434-BECF-5D3270E5F8F5}"/>
              </a:ext>
            </a:extLst>
          </p:cNvPr>
          <p:cNvCxnSpPr/>
          <p:nvPr/>
        </p:nvCxnSpPr>
        <p:spPr>
          <a:xfrm>
            <a:off x="4539198" y="971270"/>
            <a:ext cx="0" cy="3594342"/>
          </a:xfrm>
          <a:prstGeom prst="line">
            <a:avLst/>
          </a:prstGeom>
          <a:ln w="9525">
            <a:headEnd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963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Three-quarter of respondents treat 11 or more patients with anti-amyloid therapy* </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15</a:t>
            </a:fld>
            <a:endParaRPr lang="en-US" dirty="0"/>
          </a:p>
        </p:txBody>
      </p:sp>
      <p:sp>
        <p:nvSpPr>
          <p:cNvPr id="9" name="TextBox 8">
            <a:extLst>
              <a:ext uri="{FF2B5EF4-FFF2-40B4-BE49-F238E27FC236}">
                <a16:creationId xmlns:a16="http://schemas.microsoft.com/office/drawing/2014/main" id="{066C4928-9959-0224-BBD9-7F223201CEED}"/>
              </a:ext>
            </a:extLst>
          </p:cNvPr>
          <p:cNvSpPr txBox="1"/>
          <p:nvPr/>
        </p:nvSpPr>
        <p:spPr>
          <a:xfrm>
            <a:off x="626576" y="4786795"/>
            <a:ext cx="4250131" cy="388939"/>
          </a:xfrm>
          <a:prstGeom prst="rect">
            <a:avLst/>
          </a:prstGeom>
        </p:spPr>
        <p:txBody>
          <a:bodyPr vert="horz" wrap="square" lIns="0" tIns="0" rIns="0" bIns="0" rtlCol="0" anchor="t" anchorCtr="0">
            <a:noAutofit/>
          </a:bodyPr>
          <a:lstStyle/>
          <a:p>
            <a:pPr algn="l"/>
            <a:endParaRPr lang="en-US" sz="900" dirty="0"/>
          </a:p>
        </p:txBody>
      </p:sp>
      <p:sp>
        <p:nvSpPr>
          <p:cNvPr id="20" name="TextBox 19">
            <a:extLst>
              <a:ext uri="{FF2B5EF4-FFF2-40B4-BE49-F238E27FC236}">
                <a16:creationId xmlns:a16="http://schemas.microsoft.com/office/drawing/2014/main" id="{370EDE86-2E1A-813B-0A98-CF4FF63D5AB6}"/>
              </a:ext>
            </a:extLst>
          </p:cNvPr>
          <p:cNvSpPr txBox="1"/>
          <p:nvPr/>
        </p:nvSpPr>
        <p:spPr>
          <a:xfrm>
            <a:off x="476434" y="4786795"/>
            <a:ext cx="8335551" cy="369332"/>
          </a:xfrm>
          <a:prstGeom prst="rect">
            <a:avLst/>
          </a:prstGeom>
          <a:noFill/>
        </p:spPr>
        <p:txBody>
          <a:bodyPr wrap="square">
            <a:spAutoFit/>
          </a:bodyPr>
          <a:lstStyle/>
          <a:p>
            <a:r>
              <a:rPr lang="en-US" sz="900" dirty="0">
                <a:solidFill>
                  <a:schemeClr val="tx2"/>
                </a:solidFill>
              </a:rPr>
              <a:t>11. How many patients do you treat with anti-amyloid therapy? (Please note that this is the number of patients, not the number of visits per patient).</a:t>
            </a:r>
          </a:p>
          <a:p>
            <a:r>
              <a:rPr lang="en-US" sz="900" dirty="0">
                <a:solidFill>
                  <a:schemeClr val="tx2"/>
                </a:solidFill>
              </a:rPr>
              <a:t>*Time period such as per month or per year was not specified in the screener question.  </a:t>
            </a:r>
          </a:p>
        </p:txBody>
      </p:sp>
      <p:graphicFrame>
        <p:nvGraphicFramePr>
          <p:cNvPr id="10" name="Chart 9">
            <a:extLst>
              <a:ext uri="{FF2B5EF4-FFF2-40B4-BE49-F238E27FC236}">
                <a16:creationId xmlns:a16="http://schemas.microsoft.com/office/drawing/2014/main" id="{9EFB7D4D-094B-7ECC-6C68-3AE85123E73C}"/>
              </a:ext>
            </a:extLst>
          </p:cNvPr>
          <p:cNvGraphicFramePr/>
          <p:nvPr>
            <p:extLst>
              <p:ext uri="{D42A27DB-BD31-4B8C-83A1-F6EECF244321}">
                <p14:modId xmlns:p14="http://schemas.microsoft.com/office/powerpoint/2010/main" val="2864948489"/>
              </p:ext>
            </p:extLst>
          </p:nvPr>
        </p:nvGraphicFramePr>
        <p:xfrm>
          <a:off x="1209446" y="1121023"/>
          <a:ext cx="5447386" cy="34625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
            <a:extLst>
              <a:ext uri="{FF2B5EF4-FFF2-40B4-BE49-F238E27FC236}">
                <a16:creationId xmlns:a16="http://schemas.microsoft.com/office/drawing/2014/main" id="{0EF0CEDF-B943-9B5A-3B10-6F5813BB34B5}"/>
              </a:ext>
            </a:extLst>
          </p:cNvPr>
          <p:cNvSpPr txBox="1"/>
          <p:nvPr/>
        </p:nvSpPr>
        <p:spPr>
          <a:xfrm>
            <a:off x="289874" y="4636017"/>
            <a:ext cx="988829" cy="216002"/>
          </a:xfrm>
          <a:prstGeom prst="rect">
            <a:avLst/>
          </a:prstGeom>
        </p:spPr>
        <p:txBody>
          <a:bodyPr vert="horz"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tx2"/>
                </a:solidFill>
              </a:rPr>
              <a:t>n=1,291</a:t>
            </a:r>
          </a:p>
        </p:txBody>
      </p:sp>
      <p:sp>
        <p:nvSpPr>
          <p:cNvPr id="7" name="TextBox 6">
            <a:extLst>
              <a:ext uri="{FF2B5EF4-FFF2-40B4-BE49-F238E27FC236}">
                <a16:creationId xmlns:a16="http://schemas.microsoft.com/office/drawing/2014/main" id="{F72FAA3C-BF1C-4967-C3AB-9FCDB9C001C9}"/>
              </a:ext>
            </a:extLst>
          </p:cNvPr>
          <p:cNvSpPr txBox="1"/>
          <p:nvPr/>
        </p:nvSpPr>
        <p:spPr>
          <a:xfrm>
            <a:off x="7318858" y="0"/>
            <a:ext cx="1825142" cy="307777"/>
          </a:xfrm>
          <a:prstGeom prst="rect">
            <a:avLst/>
          </a:prstGeom>
          <a:solidFill>
            <a:schemeClr val="accent1"/>
          </a:solidFill>
        </p:spPr>
        <p:txBody>
          <a:bodyPr wrap="square">
            <a:spAutoFit/>
          </a:bodyPr>
          <a:lstStyle/>
          <a:p>
            <a:pPr algn="ctr"/>
            <a:r>
              <a:rPr lang="en-US" sz="1400" dirty="0">
                <a:solidFill>
                  <a:schemeClr val="bg1"/>
                </a:solidFill>
              </a:rPr>
              <a:t>NICA Target List</a:t>
            </a:r>
          </a:p>
        </p:txBody>
      </p:sp>
    </p:spTree>
    <p:extLst>
      <p:ext uri="{BB962C8B-B14F-4D97-AF65-F5344CB8AC3E}">
        <p14:creationId xmlns:p14="http://schemas.microsoft.com/office/powerpoint/2010/main" val="149021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cs typeface="Arial"/>
              </a:rPr>
              <a:t>Majority of respondent organizations have successfully had a claim for mAbs, most with government insurance</a:t>
            </a:r>
            <a:endParaRPr lang="en-US" strike="sngStrike" dirty="0">
              <a:cs typeface="Arial"/>
            </a:endParaRP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16</a:t>
            </a:fld>
            <a:endParaRPr lang="en-US" dirty="0"/>
          </a:p>
        </p:txBody>
      </p:sp>
      <p:sp>
        <p:nvSpPr>
          <p:cNvPr id="9" name="TextBox 8">
            <a:extLst>
              <a:ext uri="{FF2B5EF4-FFF2-40B4-BE49-F238E27FC236}">
                <a16:creationId xmlns:a16="http://schemas.microsoft.com/office/drawing/2014/main" id="{066C4928-9959-0224-BBD9-7F223201CEED}"/>
              </a:ext>
            </a:extLst>
          </p:cNvPr>
          <p:cNvSpPr txBox="1"/>
          <p:nvPr/>
        </p:nvSpPr>
        <p:spPr>
          <a:xfrm>
            <a:off x="626576" y="4786795"/>
            <a:ext cx="4250131" cy="388939"/>
          </a:xfrm>
          <a:prstGeom prst="rect">
            <a:avLst/>
          </a:prstGeom>
        </p:spPr>
        <p:txBody>
          <a:bodyPr vert="horz" wrap="square" lIns="0" tIns="0" rIns="0" bIns="0" rtlCol="0" anchor="t" anchorCtr="0">
            <a:noAutofit/>
          </a:bodyPr>
          <a:lstStyle/>
          <a:p>
            <a:pPr algn="l"/>
            <a:endParaRPr lang="en-US" sz="900" dirty="0"/>
          </a:p>
        </p:txBody>
      </p:sp>
      <p:sp>
        <p:nvSpPr>
          <p:cNvPr id="20" name="TextBox 19">
            <a:extLst>
              <a:ext uri="{FF2B5EF4-FFF2-40B4-BE49-F238E27FC236}">
                <a16:creationId xmlns:a16="http://schemas.microsoft.com/office/drawing/2014/main" id="{370EDE86-2E1A-813B-0A98-CF4FF63D5AB6}"/>
              </a:ext>
            </a:extLst>
          </p:cNvPr>
          <p:cNvSpPr txBox="1"/>
          <p:nvPr/>
        </p:nvSpPr>
        <p:spPr>
          <a:xfrm>
            <a:off x="502789" y="4478534"/>
            <a:ext cx="3252781" cy="507831"/>
          </a:xfrm>
          <a:prstGeom prst="rect">
            <a:avLst/>
          </a:prstGeom>
          <a:noFill/>
        </p:spPr>
        <p:txBody>
          <a:bodyPr wrap="square">
            <a:spAutoFit/>
          </a:bodyPr>
          <a:lstStyle/>
          <a:p>
            <a:r>
              <a:rPr lang="en-US" sz="900" dirty="0">
                <a:solidFill>
                  <a:schemeClr val="tx2"/>
                </a:solidFill>
              </a:rPr>
              <a:t>12. Has your organization successfully had a claim reimbursed for monoclonal antibodies directed against amyloid for the treatment of Alzheimer's Disease?</a:t>
            </a:r>
          </a:p>
        </p:txBody>
      </p:sp>
      <p:graphicFrame>
        <p:nvGraphicFramePr>
          <p:cNvPr id="3" name="Chart 2">
            <a:extLst>
              <a:ext uri="{FF2B5EF4-FFF2-40B4-BE49-F238E27FC236}">
                <a16:creationId xmlns:a16="http://schemas.microsoft.com/office/drawing/2014/main" id="{3FD9E6AE-61BC-5929-DCCD-BBD30D7B6ECB}"/>
              </a:ext>
            </a:extLst>
          </p:cNvPr>
          <p:cNvGraphicFramePr/>
          <p:nvPr>
            <p:extLst>
              <p:ext uri="{D42A27DB-BD31-4B8C-83A1-F6EECF244321}">
                <p14:modId xmlns:p14="http://schemas.microsoft.com/office/powerpoint/2010/main" val="739439962"/>
              </p:ext>
            </p:extLst>
          </p:nvPr>
        </p:nvGraphicFramePr>
        <p:xfrm>
          <a:off x="289873" y="1419149"/>
          <a:ext cx="4451459" cy="29587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76319FAF-1CC2-540D-24BE-34AC9B581841}"/>
              </a:ext>
            </a:extLst>
          </p:cNvPr>
          <p:cNvSpPr txBox="1"/>
          <p:nvPr/>
        </p:nvSpPr>
        <p:spPr>
          <a:xfrm>
            <a:off x="626576" y="4339511"/>
            <a:ext cx="1571192" cy="216002"/>
          </a:xfrm>
          <a:prstGeom prst="rect">
            <a:avLst/>
          </a:prstGeom>
        </p:spPr>
        <p:txBody>
          <a:bodyPr vert="horz"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schemeClr val="tx2"/>
                </a:solidFill>
              </a:rPr>
              <a:t>n=1,287</a:t>
            </a:r>
          </a:p>
        </p:txBody>
      </p:sp>
      <p:sp>
        <p:nvSpPr>
          <p:cNvPr id="8" name="Arrow: Right 7">
            <a:extLst>
              <a:ext uri="{FF2B5EF4-FFF2-40B4-BE49-F238E27FC236}">
                <a16:creationId xmlns:a16="http://schemas.microsoft.com/office/drawing/2014/main" id="{7A7FCE70-21FE-F27C-6B88-6E124788C6DA}"/>
              </a:ext>
            </a:extLst>
          </p:cNvPr>
          <p:cNvSpPr/>
          <p:nvPr/>
        </p:nvSpPr>
        <p:spPr>
          <a:xfrm>
            <a:off x="3755570" y="2975419"/>
            <a:ext cx="901095" cy="416363"/>
          </a:xfrm>
          <a:prstGeom prst="rightArrow">
            <a:avLst/>
          </a:prstGeom>
          <a:solidFill>
            <a:schemeClr val="accent1"/>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graphicFrame>
        <p:nvGraphicFramePr>
          <p:cNvPr id="11" name="Chart 10">
            <a:extLst>
              <a:ext uri="{FF2B5EF4-FFF2-40B4-BE49-F238E27FC236}">
                <a16:creationId xmlns:a16="http://schemas.microsoft.com/office/drawing/2014/main" id="{70B5E24F-E8A3-CF33-F9A2-A4C3BCFDAA54}"/>
              </a:ext>
            </a:extLst>
          </p:cNvPr>
          <p:cNvGraphicFramePr/>
          <p:nvPr>
            <p:extLst>
              <p:ext uri="{D42A27DB-BD31-4B8C-83A1-F6EECF244321}">
                <p14:modId xmlns:p14="http://schemas.microsoft.com/office/powerpoint/2010/main" val="98810072"/>
              </p:ext>
            </p:extLst>
          </p:nvPr>
        </p:nvGraphicFramePr>
        <p:xfrm>
          <a:off x="4416879" y="1364456"/>
          <a:ext cx="4322567" cy="301344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39C4EF23-7B28-E53B-C0E2-B1434EA73BF3}"/>
              </a:ext>
            </a:extLst>
          </p:cNvPr>
          <p:cNvSpPr txBox="1"/>
          <p:nvPr/>
        </p:nvSpPr>
        <p:spPr>
          <a:xfrm>
            <a:off x="4633174" y="4473433"/>
            <a:ext cx="3539276" cy="507831"/>
          </a:xfrm>
          <a:prstGeom prst="rect">
            <a:avLst/>
          </a:prstGeom>
          <a:noFill/>
        </p:spPr>
        <p:txBody>
          <a:bodyPr wrap="square">
            <a:spAutoFit/>
          </a:bodyPr>
          <a:lstStyle/>
          <a:p>
            <a:r>
              <a:rPr lang="en-US" sz="900" dirty="0">
                <a:solidFill>
                  <a:schemeClr val="tx2"/>
                </a:solidFill>
              </a:rPr>
              <a:t>13. If you answered "Yes" to #12, please identify which payers have reimbursed claims for monoclonal antibodies directed against amyloid for the treatment of Alzheimer's Disease</a:t>
            </a:r>
          </a:p>
        </p:txBody>
      </p:sp>
      <p:sp>
        <p:nvSpPr>
          <p:cNvPr id="10" name="TextBox 9">
            <a:extLst>
              <a:ext uri="{FF2B5EF4-FFF2-40B4-BE49-F238E27FC236}">
                <a16:creationId xmlns:a16="http://schemas.microsoft.com/office/drawing/2014/main" id="{B43F6159-258F-F238-2FE7-8D4CC9DC5351}"/>
              </a:ext>
            </a:extLst>
          </p:cNvPr>
          <p:cNvSpPr txBox="1"/>
          <p:nvPr/>
        </p:nvSpPr>
        <p:spPr>
          <a:xfrm>
            <a:off x="7318858" y="0"/>
            <a:ext cx="1825142" cy="307777"/>
          </a:xfrm>
          <a:prstGeom prst="rect">
            <a:avLst/>
          </a:prstGeom>
          <a:solidFill>
            <a:schemeClr val="accent1"/>
          </a:solidFill>
        </p:spPr>
        <p:txBody>
          <a:bodyPr wrap="square">
            <a:spAutoFit/>
          </a:bodyPr>
          <a:lstStyle/>
          <a:p>
            <a:pPr algn="ctr"/>
            <a:r>
              <a:rPr lang="en-US" sz="1400" dirty="0">
                <a:solidFill>
                  <a:schemeClr val="bg1"/>
                </a:solidFill>
              </a:rPr>
              <a:t>NICA Target List</a:t>
            </a:r>
          </a:p>
        </p:txBody>
      </p:sp>
      <p:sp>
        <p:nvSpPr>
          <p:cNvPr id="13" name="TextBox 1">
            <a:extLst>
              <a:ext uri="{FF2B5EF4-FFF2-40B4-BE49-F238E27FC236}">
                <a16:creationId xmlns:a16="http://schemas.microsoft.com/office/drawing/2014/main" id="{80612577-A66E-FF86-E148-C3C2F76A363C}"/>
              </a:ext>
            </a:extLst>
          </p:cNvPr>
          <p:cNvSpPr txBox="1"/>
          <p:nvPr/>
        </p:nvSpPr>
        <p:spPr>
          <a:xfrm>
            <a:off x="4624867" y="4335671"/>
            <a:ext cx="658759" cy="153369"/>
          </a:xfrm>
          <a:prstGeom prst="rect">
            <a:avLst/>
          </a:prstGeom>
        </p:spPr>
        <p:txBody>
          <a:bodyPr vert="horz"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tx2"/>
                </a:solidFill>
              </a:rPr>
              <a:t>n=1,194</a:t>
            </a:r>
          </a:p>
        </p:txBody>
      </p:sp>
    </p:spTree>
    <p:extLst>
      <p:ext uri="{BB962C8B-B14F-4D97-AF65-F5344CB8AC3E}">
        <p14:creationId xmlns:p14="http://schemas.microsoft.com/office/powerpoint/2010/main" val="31313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2370-6A4D-053B-4D3F-EF33703E4D6F}"/>
              </a:ext>
            </a:extLst>
          </p:cNvPr>
          <p:cNvSpPr>
            <a:spLocks noGrp="1"/>
          </p:cNvSpPr>
          <p:nvPr>
            <p:ph type="title"/>
          </p:nvPr>
        </p:nvSpPr>
        <p:spPr/>
        <p:txBody>
          <a:bodyPr/>
          <a:lstStyle/>
          <a:p>
            <a:r>
              <a:rPr lang="en-US" dirty="0"/>
              <a:t>Final study participant demographics – blinded</a:t>
            </a:r>
          </a:p>
        </p:txBody>
      </p:sp>
      <p:sp>
        <p:nvSpPr>
          <p:cNvPr id="4" name="Date Placeholder 3">
            <a:extLst>
              <a:ext uri="{FF2B5EF4-FFF2-40B4-BE49-F238E27FC236}">
                <a16:creationId xmlns:a16="http://schemas.microsoft.com/office/drawing/2014/main" id="{743DB058-8D85-512E-CBA3-8B8DF43A9F15}"/>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7FE5F6A0-BCDA-0968-21A4-00359CD487D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31620B3A-FDE3-09B2-4810-DD0566E72C3A}"/>
              </a:ext>
            </a:extLst>
          </p:cNvPr>
          <p:cNvSpPr>
            <a:spLocks noGrp="1"/>
          </p:cNvSpPr>
          <p:nvPr>
            <p:ph type="sldNum" sz="quarter" idx="12"/>
          </p:nvPr>
        </p:nvSpPr>
        <p:spPr/>
        <p:txBody>
          <a:bodyPr/>
          <a:lstStyle/>
          <a:p>
            <a:fld id="{7402B711-A71A-452E-950A-8AB93037233C}" type="slidenum">
              <a:rPr lang="en-US" smtClean="0"/>
              <a:t>17</a:t>
            </a:fld>
            <a:endParaRPr lang="en-US" dirty="0"/>
          </a:p>
        </p:txBody>
      </p:sp>
      <p:graphicFrame>
        <p:nvGraphicFramePr>
          <p:cNvPr id="3" name="Table 2">
            <a:extLst>
              <a:ext uri="{FF2B5EF4-FFF2-40B4-BE49-F238E27FC236}">
                <a16:creationId xmlns:a16="http://schemas.microsoft.com/office/drawing/2014/main" id="{108D17C3-A22A-2AE1-DE76-36547172ED2C}"/>
              </a:ext>
            </a:extLst>
          </p:cNvPr>
          <p:cNvGraphicFramePr>
            <a:graphicFrameLocks noGrp="1"/>
          </p:cNvGraphicFramePr>
          <p:nvPr>
            <p:extLst>
              <p:ext uri="{D42A27DB-BD31-4B8C-83A1-F6EECF244321}">
                <p14:modId xmlns:p14="http://schemas.microsoft.com/office/powerpoint/2010/main" val="3983652937"/>
              </p:ext>
            </p:extLst>
          </p:nvPr>
        </p:nvGraphicFramePr>
        <p:xfrm>
          <a:off x="627062" y="677864"/>
          <a:ext cx="8335064" cy="4312920"/>
        </p:xfrm>
        <a:graphic>
          <a:graphicData uri="http://schemas.openxmlformats.org/drawingml/2006/table">
            <a:tbl>
              <a:tblPr>
                <a:tableStyleId>{5C22544A-7EE6-4342-B048-85BDC9FD1C3A}</a:tableStyleId>
              </a:tblPr>
              <a:tblGrid>
                <a:gridCol w="628989">
                  <a:extLst>
                    <a:ext uri="{9D8B030D-6E8A-4147-A177-3AD203B41FA5}">
                      <a16:colId xmlns:a16="http://schemas.microsoft.com/office/drawing/2014/main" val="859776029"/>
                    </a:ext>
                  </a:extLst>
                </a:gridCol>
                <a:gridCol w="799845">
                  <a:extLst>
                    <a:ext uri="{9D8B030D-6E8A-4147-A177-3AD203B41FA5}">
                      <a16:colId xmlns:a16="http://schemas.microsoft.com/office/drawing/2014/main" val="3497968585"/>
                    </a:ext>
                  </a:extLst>
                </a:gridCol>
                <a:gridCol w="743893">
                  <a:extLst>
                    <a:ext uri="{9D8B030D-6E8A-4147-A177-3AD203B41FA5}">
                      <a16:colId xmlns:a16="http://schemas.microsoft.com/office/drawing/2014/main" val="1423703605"/>
                    </a:ext>
                  </a:extLst>
                </a:gridCol>
                <a:gridCol w="1037322">
                  <a:extLst>
                    <a:ext uri="{9D8B030D-6E8A-4147-A177-3AD203B41FA5}">
                      <a16:colId xmlns:a16="http://schemas.microsoft.com/office/drawing/2014/main" val="1961183715"/>
                    </a:ext>
                  </a:extLst>
                </a:gridCol>
                <a:gridCol w="787363">
                  <a:extLst>
                    <a:ext uri="{9D8B030D-6E8A-4147-A177-3AD203B41FA5}">
                      <a16:colId xmlns:a16="http://schemas.microsoft.com/office/drawing/2014/main" val="3482694382"/>
                    </a:ext>
                  </a:extLst>
                </a:gridCol>
                <a:gridCol w="816316">
                  <a:extLst>
                    <a:ext uri="{9D8B030D-6E8A-4147-A177-3AD203B41FA5}">
                      <a16:colId xmlns:a16="http://schemas.microsoft.com/office/drawing/2014/main" val="3482699504"/>
                    </a:ext>
                  </a:extLst>
                </a:gridCol>
                <a:gridCol w="880334">
                  <a:extLst>
                    <a:ext uri="{9D8B030D-6E8A-4147-A177-3AD203B41FA5}">
                      <a16:colId xmlns:a16="http://schemas.microsoft.com/office/drawing/2014/main" val="2117754350"/>
                    </a:ext>
                  </a:extLst>
                </a:gridCol>
                <a:gridCol w="880334">
                  <a:extLst>
                    <a:ext uri="{9D8B030D-6E8A-4147-A177-3AD203B41FA5}">
                      <a16:colId xmlns:a16="http://schemas.microsoft.com/office/drawing/2014/main" val="1023689501"/>
                    </a:ext>
                  </a:extLst>
                </a:gridCol>
                <a:gridCol w="880334">
                  <a:extLst>
                    <a:ext uri="{9D8B030D-6E8A-4147-A177-3AD203B41FA5}">
                      <a16:colId xmlns:a16="http://schemas.microsoft.com/office/drawing/2014/main" val="4050668544"/>
                    </a:ext>
                  </a:extLst>
                </a:gridCol>
                <a:gridCol w="880334">
                  <a:extLst>
                    <a:ext uri="{9D8B030D-6E8A-4147-A177-3AD203B41FA5}">
                      <a16:colId xmlns:a16="http://schemas.microsoft.com/office/drawing/2014/main" val="2597742728"/>
                    </a:ext>
                  </a:extLst>
                </a:gridCol>
              </a:tblGrid>
              <a:tr h="284529">
                <a:tc>
                  <a:txBody>
                    <a:bodyPr/>
                    <a:lstStyle/>
                    <a:p>
                      <a:pPr algn="ctr" fontAlgn="ctr"/>
                      <a:r>
                        <a:rPr lang="en-US" sz="700" b="1" u="none" strike="noStrike" dirty="0">
                          <a:solidFill>
                            <a:schemeClr val="bg1"/>
                          </a:solidFill>
                          <a:effectLst/>
                          <a:latin typeface="+mn-lt"/>
                        </a:rPr>
                        <a:t>Name</a:t>
                      </a:r>
                      <a:endParaRPr lang="en-US" sz="700" b="1" i="0" u="none" strike="noStrike" dirty="0">
                        <a:solidFill>
                          <a:schemeClr val="bg1"/>
                        </a:solidFill>
                        <a:effectLst/>
                        <a:latin typeface="+mn-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Organization type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Role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Infusion therapy experience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mAbs administered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CMS-approved registry participation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Ability to navigate registry process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Reasons for not using registry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Number of mAbs patients treated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Insurance claims for mAbs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20971791"/>
                  </a:ext>
                </a:extLst>
              </a:tr>
              <a:tr h="1056493">
                <a:tc>
                  <a:txBody>
                    <a:bodyPr/>
                    <a:lstStyle/>
                    <a:p>
                      <a:pPr algn="ctr" fontAlgn="ctr"/>
                      <a:r>
                        <a:rPr lang="en-US" sz="700" u="none" strike="noStrike" dirty="0">
                          <a:solidFill>
                            <a:schemeClr val="tx2"/>
                          </a:solidFill>
                          <a:effectLst/>
                          <a:latin typeface="+mn-lt"/>
                        </a:rPr>
                        <a:t>Blinded participant 1</a:t>
                      </a:r>
                      <a:endParaRPr lang="en-US" sz="700" b="0" i="0" u="none" strike="noStrike" dirty="0">
                        <a:solidFill>
                          <a:schemeClr val="tx2"/>
                        </a:solidFill>
                        <a:effectLst/>
                        <a:latin typeface="+mn-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Private neurology practice, with embedded infusion center (6 chairs)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CEO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US" sz="700" b="0" i="0" u="none" strike="noStrike" dirty="0">
                          <a:solidFill>
                            <a:schemeClr val="tx2"/>
                          </a:solidFill>
                          <a:effectLst/>
                          <a:latin typeface="+mn-lt"/>
                        </a:rPr>
                        <a:t>Product acquisition</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Implementation of new therapies and procedures</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Claims processing and reimbursement</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Clinical research</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Intake and referrals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Aduhelm and </a:t>
                      </a:r>
                    </a:p>
                    <a:p>
                      <a:pPr algn="ctr" fontAlgn="ctr"/>
                      <a:r>
                        <a:rPr lang="en-US" sz="700" b="0" i="0" u="none" strike="noStrike" dirty="0">
                          <a:solidFill>
                            <a:schemeClr val="tx2"/>
                          </a:solidFill>
                          <a:effectLst/>
                          <a:latin typeface="+mn-lt"/>
                        </a:rPr>
                        <a:t>Leqembi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US" sz="700" b="0" i="0" u="none" strike="noStrike" dirty="0">
                          <a:solidFill>
                            <a:schemeClr val="tx2"/>
                          </a:solidFill>
                          <a:effectLst/>
                          <a:latin typeface="+mn-lt"/>
                        </a:rPr>
                        <a:t>CMS National Patient Registry</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Georgia Memory Net</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ALZ-NET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5</a:t>
                      </a:r>
                    </a:p>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2"/>
                          </a:solidFill>
                          <a:effectLst/>
                          <a:latin typeface="+mn-lt"/>
                        </a:rPr>
                        <a:t>(out of a 1-5 scale)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N/A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39 unique patients in 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UHC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71678818"/>
                  </a:ext>
                </a:extLst>
              </a:tr>
              <a:tr h="1107172">
                <a:tc>
                  <a:txBody>
                    <a:bodyPr/>
                    <a:lstStyle/>
                    <a:p>
                      <a:pPr algn="ctr" fontAlgn="ctr"/>
                      <a:r>
                        <a:rPr lang="en-US" sz="700" u="none" strike="noStrike" dirty="0">
                          <a:solidFill>
                            <a:schemeClr val="tx2"/>
                          </a:solidFill>
                          <a:effectLst/>
                          <a:latin typeface="+mn-lt"/>
                        </a:rPr>
                        <a:t>Blinded participant 2</a:t>
                      </a:r>
                      <a:endParaRPr lang="en-US" sz="700" b="0" i="0" u="none" strike="noStrike" dirty="0">
                        <a:solidFill>
                          <a:schemeClr val="tx2"/>
                        </a:solidFill>
                        <a:effectLst/>
                        <a:latin typeface="+mn-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2"/>
                          </a:solidFill>
                          <a:effectLst/>
                          <a:latin typeface="+mn-lt"/>
                        </a:rPr>
                        <a:t>Free-standing ambulatory multi-specialty infusion center </a:t>
                      </a:r>
                    </a:p>
                    <a:p>
                      <a:pPr algn="ctr" fontAlgn="ctr"/>
                      <a:endParaRPr lang="en-US" sz="700" b="0" i="0" u="none" strike="noStrike" dirty="0">
                        <a:solidFill>
                          <a:schemeClr val="tx2"/>
                        </a:solidFill>
                        <a:effectLst/>
                        <a:latin typeface="+mn-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Operations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US" sz="700" b="0" i="0" u="none" strike="noStrike" dirty="0">
                          <a:solidFill>
                            <a:schemeClr val="tx2"/>
                          </a:solidFill>
                          <a:effectLst/>
                          <a:latin typeface="+mn-lt"/>
                        </a:rPr>
                        <a:t>Product acquisition</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Implementation of new therapies and procedures</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Claims processing and reimbursement</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Patient care</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Intake and referrals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2"/>
                          </a:solidFill>
                          <a:effectLst/>
                          <a:latin typeface="+mn-lt"/>
                        </a:rPr>
                        <a:t>Leqembi</a:t>
                      </a:r>
                    </a:p>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2"/>
                          </a:solidFill>
                          <a:effectLst/>
                          <a:latin typeface="+mn-lt"/>
                        </a:rPr>
                        <a:t>(Distributor: McKesson) </a:t>
                      </a:r>
                    </a:p>
                    <a:p>
                      <a:pPr algn="ctr" fontAlgn="ctr"/>
                      <a:endParaRPr lang="en-US" sz="700" b="0" i="0" u="none" strike="noStrike" dirty="0">
                        <a:solidFill>
                          <a:schemeClr val="tx2"/>
                        </a:solidFill>
                        <a:effectLst/>
                        <a:latin typeface="+mn-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ALZ-NET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N/A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New center that opened in Oct 2023 and yet to register a Medicare patient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3 unique patients in 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N/A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31706951"/>
                  </a:ext>
                </a:extLst>
              </a:tr>
              <a:tr h="1200548">
                <a:tc>
                  <a:txBody>
                    <a:bodyPr/>
                    <a:lstStyle/>
                    <a:p>
                      <a:pPr algn="ctr" fontAlgn="ctr"/>
                      <a:r>
                        <a:rPr lang="en-US" sz="700" u="none" strike="noStrike" dirty="0">
                          <a:solidFill>
                            <a:schemeClr val="tx2"/>
                          </a:solidFill>
                          <a:effectLst/>
                          <a:latin typeface="+mn-lt"/>
                        </a:rPr>
                        <a:t>Blinded participant 3</a:t>
                      </a:r>
                      <a:endParaRPr lang="en-US" sz="700" b="0" i="0" u="none" strike="noStrike" dirty="0">
                        <a:solidFill>
                          <a:schemeClr val="tx2"/>
                        </a:solidFill>
                        <a:effectLst/>
                        <a:latin typeface="+mn-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Office-based infusion center, provider-office (neurology)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Clinician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US" sz="700" b="0" i="0" u="none" strike="noStrike" dirty="0">
                          <a:solidFill>
                            <a:schemeClr val="tx2"/>
                          </a:solidFill>
                          <a:effectLst/>
                          <a:latin typeface="+mn-lt"/>
                        </a:rPr>
                        <a:t>Product acquisition</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Implementation of new therapies and procedures</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Claims processing and reimbursement</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Clinical research</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Patient care</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Intake and referrals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Aduhelm and </a:t>
                      </a:r>
                    </a:p>
                    <a:p>
                      <a:pPr algn="ctr" fontAlgn="ctr"/>
                      <a:r>
                        <a:rPr lang="en-US" sz="700" b="0" i="0" u="none" strike="noStrike" dirty="0">
                          <a:solidFill>
                            <a:schemeClr val="tx2"/>
                          </a:solidFill>
                          <a:effectLst/>
                          <a:latin typeface="+mn-lt"/>
                        </a:rPr>
                        <a:t>Leqembi</a:t>
                      </a:r>
                    </a:p>
                    <a:p>
                      <a:pPr algn="ctr" fontAlgn="ctr"/>
                      <a:endParaRPr lang="en-US" sz="700" b="0" i="0" u="none" strike="noStrike" dirty="0">
                        <a:solidFill>
                          <a:schemeClr val="tx2"/>
                        </a:solidFill>
                        <a:effectLst/>
                        <a:latin typeface="+mn-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US" sz="700" b="0" i="0" u="none" strike="noStrike" dirty="0">
                          <a:solidFill>
                            <a:schemeClr val="tx2"/>
                          </a:solidFill>
                          <a:effectLst/>
                          <a:latin typeface="+mn-lt"/>
                        </a:rPr>
                        <a:t>CMS National Patient Registry</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ALZ-NET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4</a:t>
                      </a:r>
                    </a:p>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2"/>
                          </a:solidFill>
                          <a:effectLst/>
                          <a:latin typeface="+mn-lt"/>
                        </a:rPr>
                        <a:t>(out of a 1-5 scale)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N/A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21 to 30*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Medicare /Medicaid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41171950"/>
                  </a:ext>
                </a:extLst>
              </a:tr>
            </a:tbl>
          </a:graphicData>
        </a:graphic>
      </p:graphicFrame>
      <p:sp>
        <p:nvSpPr>
          <p:cNvPr id="7" name="TextBox 6">
            <a:extLst>
              <a:ext uri="{FF2B5EF4-FFF2-40B4-BE49-F238E27FC236}">
                <a16:creationId xmlns:a16="http://schemas.microsoft.com/office/drawing/2014/main" id="{EC7130D6-BDCD-6EB6-FEB1-F0443FC30C32}"/>
              </a:ext>
            </a:extLst>
          </p:cNvPr>
          <p:cNvSpPr txBox="1"/>
          <p:nvPr/>
        </p:nvSpPr>
        <p:spPr>
          <a:xfrm>
            <a:off x="7318858" y="0"/>
            <a:ext cx="1825142" cy="307777"/>
          </a:xfrm>
          <a:prstGeom prst="rect">
            <a:avLst/>
          </a:prstGeom>
          <a:solidFill>
            <a:schemeClr val="accent1"/>
          </a:solidFill>
        </p:spPr>
        <p:txBody>
          <a:bodyPr wrap="square">
            <a:spAutoFit/>
          </a:bodyPr>
          <a:lstStyle/>
          <a:p>
            <a:pPr algn="ctr"/>
            <a:r>
              <a:rPr lang="en-US" sz="1400" dirty="0">
                <a:solidFill>
                  <a:schemeClr val="bg1"/>
                </a:solidFill>
              </a:rPr>
              <a:t>Final Study</a:t>
            </a:r>
          </a:p>
        </p:txBody>
      </p:sp>
      <p:sp>
        <p:nvSpPr>
          <p:cNvPr id="9" name="TextBox 8">
            <a:extLst>
              <a:ext uri="{FF2B5EF4-FFF2-40B4-BE49-F238E27FC236}">
                <a16:creationId xmlns:a16="http://schemas.microsoft.com/office/drawing/2014/main" id="{04A7E9CB-90AE-D3A0-E527-2FBCE20587E6}"/>
              </a:ext>
            </a:extLst>
          </p:cNvPr>
          <p:cNvSpPr txBox="1"/>
          <p:nvPr/>
        </p:nvSpPr>
        <p:spPr>
          <a:xfrm>
            <a:off x="523102" y="4951112"/>
            <a:ext cx="6586151" cy="338554"/>
          </a:xfrm>
          <a:prstGeom prst="rect">
            <a:avLst/>
          </a:prstGeom>
          <a:noFill/>
        </p:spPr>
        <p:txBody>
          <a:bodyPr wrap="square">
            <a:spAutoFit/>
          </a:bodyPr>
          <a:lstStyle/>
          <a:p>
            <a:r>
              <a:rPr lang="en-US" sz="800" dirty="0">
                <a:solidFill>
                  <a:schemeClr val="tx2"/>
                </a:solidFill>
              </a:rPr>
              <a:t>*Time period such as per month or per year was not specified in the screener question. Unable to verify through an interview. </a:t>
            </a:r>
          </a:p>
          <a:p>
            <a:endParaRPr lang="en-US" sz="800" dirty="0">
              <a:solidFill>
                <a:schemeClr val="tx2"/>
              </a:solidFill>
            </a:endParaRPr>
          </a:p>
        </p:txBody>
      </p:sp>
    </p:spTree>
    <p:extLst>
      <p:ext uri="{BB962C8B-B14F-4D97-AF65-F5344CB8AC3E}">
        <p14:creationId xmlns:p14="http://schemas.microsoft.com/office/powerpoint/2010/main" val="84642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2370-6A4D-053B-4D3F-EF33703E4D6F}"/>
              </a:ext>
            </a:extLst>
          </p:cNvPr>
          <p:cNvSpPr>
            <a:spLocks noGrp="1"/>
          </p:cNvSpPr>
          <p:nvPr>
            <p:ph type="title"/>
          </p:nvPr>
        </p:nvSpPr>
        <p:spPr/>
        <p:txBody>
          <a:bodyPr/>
          <a:lstStyle/>
          <a:p>
            <a:r>
              <a:rPr lang="en-US" dirty="0"/>
              <a:t>Final study participant demographics – unblinded</a:t>
            </a:r>
          </a:p>
        </p:txBody>
      </p:sp>
      <p:sp>
        <p:nvSpPr>
          <p:cNvPr id="4" name="Date Placeholder 3">
            <a:extLst>
              <a:ext uri="{FF2B5EF4-FFF2-40B4-BE49-F238E27FC236}">
                <a16:creationId xmlns:a16="http://schemas.microsoft.com/office/drawing/2014/main" id="{743DB058-8D85-512E-CBA3-8B8DF43A9F15}"/>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7FE5F6A0-BCDA-0968-21A4-00359CD487D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31620B3A-FDE3-09B2-4810-DD0566E72C3A}"/>
              </a:ext>
            </a:extLst>
          </p:cNvPr>
          <p:cNvSpPr>
            <a:spLocks noGrp="1"/>
          </p:cNvSpPr>
          <p:nvPr>
            <p:ph type="sldNum" sz="quarter" idx="12"/>
          </p:nvPr>
        </p:nvSpPr>
        <p:spPr/>
        <p:txBody>
          <a:bodyPr/>
          <a:lstStyle/>
          <a:p>
            <a:fld id="{7402B711-A71A-452E-950A-8AB93037233C}" type="slidenum">
              <a:rPr lang="en-US" smtClean="0"/>
              <a:t>18</a:t>
            </a:fld>
            <a:endParaRPr lang="en-US" dirty="0"/>
          </a:p>
        </p:txBody>
      </p:sp>
      <p:graphicFrame>
        <p:nvGraphicFramePr>
          <p:cNvPr id="3" name="Table 2">
            <a:extLst>
              <a:ext uri="{FF2B5EF4-FFF2-40B4-BE49-F238E27FC236}">
                <a16:creationId xmlns:a16="http://schemas.microsoft.com/office/drawing/2014/main" id="{108D17C3-A22A-2AE1-DE76-36547172ED2C}"/>
              </a:ext>
            </a:extLst>
          </p:cNvPr>
          <p:cNvGraphicFramePr>
            <a:graphicFrameLocks noGrp="1"/>
          </p:cNvGraphicFramePr>
          <p:nvPr>
            <p:extLst>
              <p:ext uri="{D42A27DB-BD31-4B8C-83A1-F6EECF244321}">
                <p14:modId xmlns:p14="http://schemas.microsoft.com/office/powerpoint/2010/main" val="2563448561"/>
              </p:ext>
            </p:extLst>
          </p:nvPr>
        </p:nvGraphicFramePr>
        <p:xfrm>
          <a:off x="627062" y="677864"/>
          <a:ext cx="8335064" cy="4273248"/>
        </p:xfrm>
        <a:graphic>
          <a:graphicData uri="http://schemas.openxmlformats.org/drawingml/2006/table">
            <a:tbl>
              <a:tblPr>
                <a:tableStyleId>{5C22544A-7EE6-4342-B048-85BDC9FD1C3A}</a:tableStyleId>
              </a:tblPr>
              <a:tblGrid>
                <a:gridCol w="628989">
                  <a:extLst>
                    <a:ext uri="{9D8B030D-6E8A-4147-A177-3AD203B41FA5}">
                      <a16:colId xmlns:a16="http://schemas.microsoft.com/office/drawing/2014/main" val="859776029"/>
                    </a:ext>
                  </a:extLst>
                </a:gridCol>
                <a:gridCol w="799845">
                  <a:extLst>
                    <a:ext uri="{9D8B030D-6E8A-4147-A177-3AD203B41FA5}">
                      <a16:colId xmlns:a16="http://schemas.microsoft.com/office/drawing/2014/main" val="3497968585"/>
                    </a:ext>
                  </a:extLst>
                </a:gridCol>
                <a:gridCol w="743893">
                  <a:extLst>
                    <a:ext uri="{9D8B030D-6E8A-4147-A177-3AD203B41FA5}">
                      <a16:colId xmlns:a16="http://schemas.microsoft.com/office/drawing/2014/main" val="1423703605"/>
                    </a:ext>
                  </a:extLst>
                </a:gridCol>
                <a:gridCol w="1037322">
                  <a:extLst>
                    <a:ext uri="{9D8B030D-6E8A-4147-A177-3AD203B41FA5}">
                      <a16:colId xmlns:a16="http://schemas.microsoft.com/office/drawing/2014/main" val="1961183715"/>
                    </a:ext>
                  </a:extLst>
                </a:gridCol>
                <a:gridCol w="787363">
                  <a:extLst>
                    <a:ext uri="{9D8B030D-6E8A-4147-A177-3AD203B41FA5}">
                      <a16:colId xmlns:a16="http://schemas.microsoft.com/office/drawing/2014/main" val="3482694382"/>
                    </a:ext>
                  </a:extLst>
                </a:gridCol>
                <a:gridCol w="816316">
                  <a:extLst>
                    <a:ext uri="{9D8B030D-6E8A-4147-A177-3AD203B41FA5}">
                      <a16:colId xmlns:a16="http://schemas.microsoft.com/office/drawing/2014/main" val="3482699504"/>
                    </a:ext>
                  </a:extLst>
                </a:gridCol>
                <a:gridCol w="880334">
                  <a:extLst>
                    <a:ext uri="{9D8B030D-6E8A-4147-A177-3AD203B41FA5}">
                      <a16:colId xmlns:a16="http://schemas.microsoft.com/office/drawing/2014/main" val="2117754350"/>
                    </a:ext>
                  </a:extLst>
                </a:gridCol>
                <a:gridCol w="880334">
                  <a:extLst>
                    <a:ext uri="{9D8B030D-6E8A-4147-A177-3AD203B41FA5}">
                      <a16:colId xmlns:a16="http://schemas.microsoft.com/office/drawing/2014/main" val="1023689501"/>
                    </a:ext>
                  </a:extLst>
                </a:gridCol>
                <a:gridCol w="880334">
                  <a:extLst>
                    <a:ext uri="{9D8B030D-6E8A-4147-A177-3AD203B41FA5}">
                      <a16:colId xmlns:a16="http://schemas.microsoft.com/office/drawing/2014/main" val="4050668544"/>
                    </a:ext>
                  </a:extLst>
                </a:gridCol>
                <a:gridCol w="880334">
                  <a:extLst>
                    <a:ext uri="{9D8B030D-6E8A-4147-A177-3AD203B41FA5}">
                      <a16:colId xmlns:a16="http://schemas.microsoft.com/office/drawing/2014/main" val="2597742728"/>
                    </a:ext>
                  </a:extLst>
                </a:gridCol>
              </a:tblGrid>
              <a:tr h="416655">
                <a:tc>
                  <a:txBody>
                    <a:bodyPr/>
                    <a:lstStyle/>
                    <a:p>
                      <a:pPr algn="ctr" fontAlgn="ctr"/>
                      <a:r>
                        <a:rPr lang="en-US" sz="700" b="1" u="none" strike="noStrike" dirty="0">
                          <a:solidFill>
                            <a:schemeClr val="bg1"/>
                          </a:solidFill>
                          <a:effectLst/>
                          <a:latin typeface="+mn-lt"/>
                        </a:rPr>
                        <a:t>Name</a:t>
                      </a:r>
                      <a:endParaRPr lang="en-US" sz="700" b="1" i="0" u="none" strike="noStrike" dirty="0">
                        <a:solidFill>
                          <a:schemeClr val="bg1"/>
                        </a:solidFill>
                        <a:effectLst/>
                        <a:latin typeface="+mn-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Organization type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Role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Infusion therapy experience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mAbs administered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CMS-approved registry participation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Ability to navigate registry process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Reasons for not using registry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Number of mAbs patients treated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fontAlgn="ctr"/>
                      <a:r>
                        <a:rPr lang="en-US" sz="700" b="1" i="0" u="none" strike="noStrike" dirty="0">
                          <a:solidFill>
                            <a:schemeClr val="bg1"/>
                          </a:solidFill>
                          <a:effectLst/>
                          <a:latin typeface="+mn-lt"/>
                        </a:rPr>
                        <a:t>Insurance claims for mAbs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20971791"/>
                  </a:ext>
                </a:extLst>
              </a:tr>
              <a:tr h="1211119">
                <a:tc>
                  <a:txBody>
                    <a:bodyPr/>
                    <a:lstStyle/>
                    <a:p>
                      <a:pPr algn="ctr" fontAlgn="ctr"/>
                      <a:r>
                        <a:rPr lang="en-US" sz="700" u="none" strike="noStrike" dirty="0">
                          <a:solidFill>
                            <a:schemeClr val="tx2"/>
                          </a:solidFill>
                          <a:effectLst/>
                          <a:latin typeface="+mn-lt"/>
                        </a:rPr>
                        <a:t>Ashley Knapp</a:t>
                      </a:r>
                      <a:endParaRPr lang="en-US" sz="700" b="0" i="0" u="none" strike="noStrike" dirty="0">
                        <a:solidFill>
                          <a:schemeClr val="tx2"/>
                        </a:solidFill>
                        <a:effectLst/>
                        <a:latin typeface="+mn-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Free-standing ambulatory multi-specialty infusion center </a:t>
                      </a:r>
                    </a:p>
                    <a:p>
                      <a:pPr algn="ctr" fontAlgn="ctr"/>
                      <a:r>
                        <a:rPr lang="en-US" sz="700" b="0" i="0" u="none" strike="noStrike" dirty="0">
                          <a:solidFill>
                            <a:schemeClr val="tx2"/>
                          </a:solidFill>
                          <a:effectLst/>
                          <a:latin typeface="+mn-lt"/>
                        </a:rPr>
                        <a:t>(8 centers, with 6 chairs in each center)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Owner/ Revenue cycle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US" sz="700" b="0" i="0" u="none" strike="noStrike" dirty="0">
                          <a:solidFill>
                            <a:schemeClr val="tx2"/>
                          </a:solidFill>
                          <a:effectLst/>
                          <a:latin typeface="+mn-lt"/>
                        </a:rPr>
                        <a:t>Product acquisition</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Claims processing and reimbursement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Aduhelm and </a:t>
                      </a:r>
                    </a:p>
                    <a:p>
                      <a:pPr algn="ctr" fontAlgn="ctr"/>
                      <a:r>
                        <a:rPr lang="en-US" sz="700" b="0" i="0" u="none" strike="noStrike" dirty="0">
                          <a:solidFill>
                            <a:schemeClr val="tx2"/>
                          </a:solidFill>
                          <a:effectLst/>
                          <a:latin typeface="+mn-lt"/>
                        </a:rPr>
                        <a:t>Leqembi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Does not directly participate in any registries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2 </a:t>
                      </a:r>
                    </a:p>
                    <a:p>
                      <a:pPr algn="ctr" fontAlgn="ctr"/>
                      <a:r>
                        <a:rPr lang="en-US" sz="700" b="0" i="0" u="none" strike="noStrike" dirty="0">
                          <a:solidFill>
                            <a:schemeClr val="tx2"/>
                          </a:solidFill>
                          <a:effectLst/>
                          <a:latin typeface="+mn-lt"/>
                        </a:rPr>
                        <a:t>(out of a 1-5 scale)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Prescriber office is responsible for direct participation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50 unique patients per month </a:t>
                      </a:r>
                    </a:p>
                    <a:p>
                      <a:pPr algn="ctr" fontAlgn="ctr"/>
                      <a:r>
                        <a:rPr lang="en-US" sz="700" b="0" i="0" u="none" strike="noStrike" dirty="0">
                          <a:solidFill>
                            <a:schemeClr val="tx2"/>
                          </a:solidFill>
                          <a:effectLst/>
                          <a:latin typeface="+mn-lt"/>
                        </a:rPr>
                        <a:t>(across all centers)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Aetna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71678818"/>
                  </a:ext>
                </a:extLst>
              </a:tr>
              <a:tr h="1269216">
                <a:tc>
                  <a:txBody>
                    <a:bodyPr/>
                    <a:lstStyle/>
                    <a:p>
                      <a:pPr algn="ctr" fontAlgn="ctr"/>
                      <a:r>
                        <a:rPr lang="en-US" sz="700" u="none" strike="noStrike" dirty="0">
                          <a:solidFill>
                            <a:schemeClr val="tx2"/>
                          </a:solidFill>
                          <a:effectLst/>
                          <a:latin typeface="+mn-lt"/>
                        </a:rPr>
                        <a:t>Connie Hartley</a:t>
                      </a:r>
                      <a:endParaRPr lang="en-US" sz="700" b="0" i="0" u="none" strike="noStrike" dirty="0">
                        <a:solidFill>
                          <a:schemeClr val="tx2"/>
                        </a:solidFill>
                        <a:effectLst/>
                        <a:latin typeface="+mn-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Free-standing ambulatory multi-specialty  infusion center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Revenue cycle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US" sz="700" b="0" i="0" u="none" strike="noStrike" dirty="0">
                          <a:solidFill>
                            <a:schemeClr val="tx2"/>
                          </a:solidFill>
                          <a:effectLst/>
                          <a:latin typeface="+mn-lt"/>
                        </a:rPr>
                        <a:t>Implementation of new therapies  procedures</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Claims processing and reimbursement </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Intake and referrals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None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N/A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Unable to substantiate the ability to be paid as a free-standing infusion provider that does not prescribe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N/A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31706951"/>
                  </a:ext>
                </a:extLst>
              </a:tr>
              <a:tr h="1376258">
                <a:tc>
                  <a:txBody>
                    <a:bodyPr/>
                    <a:lstStyle/>
                    <a:p>
                      <a:pPr algn="ctr" fontAlgn="ctr"/>
                      <a:r>
                        <a:rPr lang="en-US" sz="700" u="none" strike="noStrike" dirty="0">
                          <a:solidFill>
                            <a:schemeClr val="tx2"/>
                          </a:solidFill>
                          <a:effectLst/>
                          <a:latin typeface="+mn-lt"/>
                        </a:rPr>
                        <a:t>Danny Winter / Christina </a:t>
                      </a:r>
                      <a:endParaRPr lang="en-US" sz="700" b="0" i="0" u="none" strike="noStrike" dirty="0">
                        <a:solidFill>
                          <a:schemeClr val="tx2"/>
                        </a:solidFill>
                        <a:effectLst/>
                        <a:latin typeface="+mn-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Free-standing ambulatory multi-specialty infusion center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Danny:  CFO/COO</a:t>
                      </a:r>
                    </a:p>
                    <a:p>
                      <a:pPr algn="ctr" fontAlgn="ctr"/>
                      <a:endParaRPr lang="en-US" sz="700" b="0" i="0" u="none" strike="noStrike" dirty="0">
                        <a:solidFill>
                          <a:schemeClr val="tx2"/>
                        </a:solidFill>
                        <a:effectLst/>
                        <a:latin typeface="+mn-lt"/>
                      </a:endParaRPr>
                    </a:p>
                    <a:p>
                      <a:pPr algn="ctr" fontAlgn="ctr"/>
                      <a:r>
                        <a:rPr lang="en-US" sz="700" b="0" i="0" u="none" strike="noStrike" dirty="0">
                          <a:solidFill>
                            <a:schemeClr val="tx2"/>
                          </a:solidFill>
                          <a:effectLst/>
                          <a:latin typeface="+mn-lt"/>
                        </a:rPr>
                        <a:t>Christina: Case manager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700" b="0" i="0" u="none" strike="noStrike" dirty="0">
                          <a:solidFill>
                            <a:schemeClr val="tx2"/>
                          </a:solidFill>
                          <a:effectLst/>
                          <a:latin typeface="+mn-lt"/>
                        </a:rPr>
                        <a:t>Danny:</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Product acquisition</a:t>
                      </a:r>
                    </a:p>
                    <a:p>
                      <a:pPr marL="171450" indent="-171450" algn="l" fontAlgn="ctr">
                        <a:buFont typeface="Arial" panose="020B0604020202020204" pitchFamily="34" charset="0"/>
                        <a:buChar char="•"/>
                      </a:pPr>
                      <a:r>
                        <a:rPr lang="en-US" sz="700" b="0" i="0" u="none" strike="noStrike" dirty="0">
                          <a:solidFill>
                            <a:schemeClr val="tx2"/>
                          </a:solidFill>
                          <a:effectLst/>
                          <a:latin typeface="+mn-lt"/>
                        </a:rPr>
                        <a:t>Claims processing and reimbursement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Aduhelm and </a:t>
                      </a:r>
                    </a:p>
                    <a:p>
                      <a:pPr algn="ctr" fontAlgn="ctr"/>
                      <a:r>
                        <a:rPr lang="en-US" sz="700" b="0" i="0" u="none" strike="noStrike" dirty="0">
                          <a:solidFill>
                            <a:schemeClr val="tx2"/>
                          </a:solidFill>
                          <a:effectLst/>
                          <a:latin typeface="+mn-lt"/>
                        </a:rPr>
                        <a:t>Leqembi (Distributors: McKesson and CuraScript)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Does not directly participate in any registries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4 </a:t>
                      </a:r>
                    </a:p>
                    <a:p>
                      <a:pPr algn="ctr" fontAlgn="ctr"/>
                      <a:r>
                        <a:rPr lang="en-US" sz="700" b="0" i="0" u="none" strike="noStrike" dirty="0">
                          <a:solidFill>
                            <a:schemeClr val="tx2"/>
                          </a:solidFill>
                          <a:effectLst/>
                          <a:latin typeface="+mn-lt"/>
                        </a:rPr>
                        <a:t>(out of a 1-5 scale)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2"/>
                          </a:solidFill>
                          <a:effectLst/>
                          <a:latin typeface="+mn-lt"/>
                        </a:rPr>
                        <a:t>Prescriber office is responsible for direct participation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40 unique patients per month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700" b="0" i="0" u="none" strike="noStrike" dirty="0">
                          <a:solidFill>
                            <a:schemeClr val="tx2"/>
                          </a:solidFill>
                          <a:effectLst/>
                          <a:latin typeface="+mn-lt"/>
                        </a:rPr>
                        <a:t>Aetna, BCBS, Cigna, Medicare</a:t>
                      </a:r>
                    </a:p>
                    <a:p>
                      <a:pPr algn="ctr" fontAlgn="ctr"/>
                      <a:r>
                        <a:rPr lang="en-US" sz="700" b="0" i="0" u="none" strike="noStrike" dirty="0">
                          <a:solidFill>
                            <a:schemeClr val="tx2"/>
                          </a:solidFill>
                          <a:effectLst/>
                          <a:latin typeface="+mn-lt"/>
                        </a:rPr>
                        <a:t>/Medicaid, UHC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41171950"/>
                  </a:ext>
                </a:extLst>
              </a:tr>
            </a:tbl>
          </a:graphicData>
        </a:graphic>
      </p:graphicFrame>
      <p:sp>
        <p:nvSpPr>
          <p:cNvPr id="7" name="TextBox 6">
            <a:extLst>
              <a:ext uri="{FF2B5EF4-FFF2-40B4-BE49-F238E27FC236}">
                <a16:creationId xmlns:a16="http://schemas.microsoft.com/office/drawing/2014/main" id="{EC7130D6-BDCD-6EB6-FEB1-F0443FC30C32}"/>
              </a:ext>
            </a:extLst>
          </p:cNvPr>
          <p:cNvSpPr txBox="1"/>
          <p:nvPr/>
        </p:nvSpPr>
        <p:spPr>
          <a:xfrm>
            <a:off x="7318858" y="0"/>
            <a:ext cx="1825142" cy="307777"/>
          </a:xfrm>
          <a:prstGeom prst="rect">
            <a:avLst/>
          </a:prstGeom>
          <a:solidFill>
            <a:schemeClr val="accent1"/>
          </a:solidFill>
        </p:spPr>
        <p:txBody>
          <a:bodyPr wrap="square">
            <a:spAutoFit/>
          </a:bodyPr>
          <a:lstStyle/>
          <a:p>
            <a:pPr algn="ctr"/>
            <a:r>
              <a:rPr lang="en-US" sz="1400" dirty="0">
                <a:solidFill>
                  <a:schemeClr val="bg1"/>
                </a:solidFill>
              </a:rPr>
              <a:t>Final Study</a:t>
            </a:r>
          </a:p>
        </p:txBody>
      </p:sp>
      <p:sp>
        <p:nvSpPr>
          <p:cNvPr id="9" name="TextBox 8">
            <a:extLst>
              <a:ext uri="{FF2B5EF4-FFF2-40B4-BE49-F238E27FC236}">
                <a16:creationId xmlns:a16="http://schemas.microsoft.com/office/drawing/2014/main" id="{04A7E9CB-90AE-D3A0-E527-2FBCE20587E6}"/>
              </a:ext>
            </a:extLst>
          </p:cNvPr>
          <p:cNvSpPr txBox="1"/>
          <p:nvPr/>
        </p:nvSpPr>
        <p:spPr>
          <a:xfrm>
            <a:off x="523102" y="4951112"/>
            <a:ext cx="6586151" cy="338554"/>
          </a:xfrm>
          <a:prstGeom prst="rect">
            <a:avLst/>
          </a:prstGeom>
          <a:noFill/>
        </p:spPr>
        <p:txBody>
          <a:bodyPr wrap="square">
            <a:spAutoFit/>
          </a:bodyPr>
          <a:lstStyle/>
          <a:p>
            <a:r>
              <a:rPr lang="en-US" sz="800" dirty="0">
                <a:solidFill>
                  <a:schemeClr val="tx2"/>
                </a:solidFill>
              </a:rPr>
              <a:t>*Time period such as per month or per year was not specified in the screener question. Unable to verify through an interview. </a:t>
            </a:r>
          </a:p>
          <a:p>
            <a:endParaRPr lang="en-US" sz="800" dirty="0">
              <a:solidFill>
                <a:schemeClr val="tx2"/>
              </a:solidFill>
            </a:endParaRPr>
          </a:p>
        </p:txBody>
      </p:sp>
    </p:spTree>
    <p:extLst>
      <p:ext uri="{BB962C8B-B14F-4D97-AF65-F5344CB8AC3E}">
        <p14:creationId xmlns:p14="http://schemas.microsoft.com/office/powerpoint/2010/main" val="67428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E4BB-E901-5615-0C66-77D5F27FC090}"/>
              </a:ext>
            </a:extLst>
          </p:cNvPr>
          <p:cNvSpPr>
            <a:spLocks noGrp="1"/>
          </p:cNvSpPr>
          <p:nvPr>
            <p:ph type="title"/>
          </p:nvPr>
        </p:nvSpPr>
        <p:spPr/>
        <p:txBody>
          <a:bodyPr/>
          <a:lstStyle/>
          <a:p>
            <a:r>
              <a:rPr lang="en-US" noProof="0" dirty="0"/>
              <a:t>Executive Summary and Recommendations</a:t>
            </a:r>
          </a:p>
        </p:txBody>
      </p:sp>
      <p:sp>
        <p:nvSpPr>
          <p:cNvPr id="3" name="Date Placeholder 2">
            <a:extLst>
              <a:ext uri="{FF2B5EF4-FFF2-40B4-BE49-F238E27FC236}">
                <a16:creationId xmlns:a16="http://schemas.microsoft.com/office/drawing/2014/main" id="{4BE49938-A2B0-717F-CDC0-F725B25A32EB}"/>
              </a:ext>
            </a:extLst>
          </p:cNvPr>
          <p:cNvSpPr>
            <a:spLocks noGrp="1"/>
          </p:cNvSpPr>
          <p:nvPr>
            <p:ph type="dt" sz="half" idx="10"/>
          </p:nvPr>
        </p:nvSpPr>
        <p:spPr/>
        <p:txBody>
          <a:bodyPr/>
          <a:lstStyle/>
          <a:p>
            <a:fld id="{33A5B249-B882-43D0-A8A9-928B796F3270}" type="datetime1">
              <a:rPr lang="en-US" smtClean="0"/>
              <a:t>8/30/2024</a:t>
            </a:fld>
            <a:endParaRPr lang="en-US" dirty="0"/>
          </a:p>
        </p:txBody>
      </p:sp>
      <p:sp>
        <p:nvSpPr>
          <p:cNvPr id="4" name="Footer Placeholder 3">
            <a:extLst>
              <a:ext uri="{FF2B5EF4-FFF2-40B4-BE49-F238E27FC236}">
                <a16:creationId xmlns:a16="http://schemas.microsoft.com/office/drawing/2014/main" id="{94D4B394-F78A-3542-FF64-704431D03B27}"/>
              </a:ext>
            </a:extLst>
          </p:cNvPr>
          <p:cNvSpPr>
            <a:spLocks noGrp="1"/>
          </p:cNvSpPr>
          <p:nvPr>
            <p:ph type="ftr" sz="quarter" idx="11"/>
          </p:nvPr>
        </p:nvSpPr>
        <p:spPr/>
        <p:txBody>
          <a:bodyPr/>
          <a:lstStyle/>
          <a:p>
            <a:r>
              <a:rPr lang="en-US" dirty="0"/>
              <a:t>Confidential </a:t>
            </a:r>
          </a:p>
        </p:txBody>
      </p:sp>
      <p:sp>
        <p:nvSpPr>
          <p:cNvPr id="5" name="Slide Number Placeholder 4">
            <a:extLst>
              <a:ext uri="{FF2B5EF4-FFF2-40B4-BE49-F238E27FC236}">
                <a16:creationId xmlns:a16="http://schemas.microsoft.com/office/drawing/2014/main" id="{2F5571BC-7BCC-2B30-9365-5FF2AB5883DD}"/>
              </a:ext>
            </a:extLst>
          </p:cNvPr>
          <p:cNvSpPr>
            <a:spLocks noGrp="1"/>
          </p:cNvSpPr>
          <p:nvPr>
            <p:ph type="sldNum" sz="quarter" idx="12"/>
          </p:nvPr>
        </p:nvSpPr>
        <p:spPr/>
        <p:txBody>
          <a:bodyPr/>
          <a:lstStyle/>
          <a:p>
            <a:fld id="{7402B711-A71A-452E-950A-8AB93037233C}" type="slidenum">
              <a:rPr lang="en-US" smtClean="0"/>
              <a:pPr/>
              <a:t>19</a:t>
            </a:fld>
            <a:endParaRPr lang="en-US" dirty="0"/>
          </a:p>
        </p:txBody>
      </p:sp>
    </p:spTree>
    <p:extLst>
      <p:ext uri="{BB962C8B-B14F-4D97-AF65-F5344CB8AC3E}">
        <p14:creationId xmlns:p14="http://schemas.microsoft.com/office/powerpoint/2010/main" val="237017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2A8A94-370D-4475-5B75-DDA24DD0AF9D}"/>
              </a:ext>
            </a:extLst>
          </p:cNvPr>
          <p:cNvSpPr>
            <a:spLocks noGrp="1"/>
          </p:cNvSpPr>
          <p:nvPr>
            <p:ph type="title"/>
          </p:nvPr>
        </p:nvSpPr>
        <p:spPr/>
        <p:txBody>
          <a:bodyPr/>
          <a:lstStyle/>
          <a:p>
            <a:r>
              <a:rPr lang="en-US" noProof="0" dirty="0"/>
              <a:t>Agenda</a:t>
            </a:r>
          </a:p>
        </p:txBody>
      </p:sp>
      <p:sp>
        <p:nvSpPr>
          <p:cNvPr id="7" name="Content Placeholder 6">
            <a:extLst>
              <a:ext uri="{FF2B5EF4-FFF2-40B4-BE49-F238E27FC236}">
                <a16:creationId xmlns:a16="http://schemas.microsoft.com/office/drawing/2014/main" id="{1BD7669D-2522-B490-D7B5-16226862CB24}"/>
              </a:ext>
            </a:extLst>
          </p:cNvPr>
          <p:cNvSpPr>
            <a:spLocks noGrp="1"/>
          </p:cNvSpPr>
          <p:nvPr>
            <p:ph idx="1"/>
          </p:nvPr>
        </p:nvSpPr>
        <p:spPr/>
        <p:txBody>
          <a:bodyPr/>
          <a:lstStyle/>
          <a:p>
            <a:r>
              <a:rPr lang="en-US" noProof="0" dirty="0"/>
              <a:t>Project objectives</a:t>
            </a:r>
          </a:p>
          <a:p>
            <a:r>
              <a:rPr lang="en-US" noProof="0" dirty="0"/>
              <a:t>Project methodology</a:t>
            </a:r>
          </a:p>
          <a:p>
            <a:r>
              <a:rPr lang="en-US" dirty="0"/>
              <a:t>Respondent demographics </a:t>
            </a:r>
          </a:p>
          <a:p>
            <a:pPr lvl="2"/>
            <a:r>
              <a:rPr lang="en-US" dirty="0"/>
              <a:t>NICA target list</a:t>
            </a:r>
          </a:p>
          <a:p>
            <a:pPr lvl="2"/>
            <a:r>
              <a:rPr lang="en-US" dirty="0"/>
              <a:t>Final study respondents</a:t>
            </a:r>
          </a:p>
          <a:p>
            <a:r>
              <a:rPr lang="en-US" noProof="0" dirty="0"/>
              <a:t>Executive summary</a:t>
            </a:r>
          </a:p>
          <a:p>
            <a:r>
              <a:rPr lang="en-US" noProof="0" dirty="0"/>
              <a:t>Recommendations </a:t>
            </a:r>
          </a:p>
          <a:p>
            <a:r>
              <a:rPr lang="en-US" dirty="0"/>
              <a:t>Detailed findings</a:t>
            </a:r>
            <a:endParaRPr lang="en-US" noProof="0" dirty="0"/>
          </a:p>
          <a:p>
            <a:r>
              <a:rPr lang="en-US" dirty="0"/>
              <a:t>Appendix </a:t>
            </a:r>
            <a:endParaRPr lang="en-US" noProof="0" dirty="0"/>
          </a:p>
        </p:txBody>
      </p:sp>
      <p:sp>
        <p:nvSpPr>
          <p:cNvPr id="8" name="Date Placeholder 7">
            <a:extLst>
              <a:ext uri="{FF2B5EF4-FFF2-40B4-BE49-F238E27FC236}">
                <a16:creationId xmlns:a16="http://schemas.microsoft.com/office/drawing/2014/main" id="{7FCFEC01-D0EC-7FBC-7DA5-1037D5FFDD3C}"/>
              </a:ext>
            </a:extLst>
          </p:cNvPr>
          <p:cNvSpPr>
            <a:spLocks noGrp="1"/>
          </p:cNvSpPr>
          <p:nvPr>
            <p:ph type="dt" sz="half" idx="10"/>
          </p:nvPr>
        </p:nvSpPr>
        <p:spPr/>
        <p:txBody>
          <a:bodyPr/>
          <a:lstStyle/>
          <a:p>
            <a:fld id="{8BB543AB-BE4A-4B6E-ADE2-032C902F5661}" type="datetime1">
              <a:rPr lang="en-US" smtClean="0"/>
              <a:pPr/>
              <a:t>8/30/2024</a:t>
            </a:fld>
            <a:endParaRPr lang="en-US" dirty="0"/>
          </a:p>
        </p:txBody>
      </p:sp>
      <p:sp>
        <p:nvSpPr>
          <p:cNvPr id="9" name="Footer Placeholder 8">
            <a:extLst>
              <a:ext uri="{FF2B5EF4-FFF2-40B4-BE49-F238E27FC236}">
                <a16:creationId xmlns:a16="http://schemas.microsoft.com/office/drawing/2014/main" id="{AFC19217-D519-C9BA-1DA1-FE936FCB7EA2}"/>
              </a:ext>
            </a:extLst>
          </p:cNvPr>
          <p:cNvSpPr>
            <a:spLocks noGrp="1"/>
          </p:cNvSpPr>
          <p:nvPr>
            <p:ph type="ftr" sz="quarter" idx="11"/>
          </p:nvPr>
        </p:nvSpPr>
        <p:spPr/>
        <p:txBody>
          <a:bodyPr/>
          <a:lstStyle/>
          <a:p>
            <a:r>
              <a:rPr lang="en-US" dirty="0"/>
              <a:t>Confidential </a:t>
            </a:r>
          </a:p>
        </p:txBody>
      </p:sp>
      <p:sp>
        <p:nvSpPr>
          <p:cNvPr id="10" name="Slide Number Placeholder 9">
            <a:extLst>
              <a:ext uri="{FF2B5EF4-FFF2-40B4-BE49-F238E27FC236}">
                <a16:creationId xmlns:a16="http://schemas.microsoft.com/office/drawing/2014/main" id="{DB941751-49CF-2100-4D98-F7580F7454CC}"/>
              </a:ext>
            </a:extLst>
          </p:cNvPr>
          <p:cNvSpPr>
            <a:spLocks noGrp="1"/>
          </p:cNvSpPr>
          <p:nvPr>
            <p:ph type="sldNum" sz="quarter" idx="12"/>
          </p:nvPr>
        </p:nvSpPr>
        <p:spPr/>
        <p:txBody>
          <a:bodyPr/>
          <a:lstStyle/>
          <a:p>
            <a:fld id="{7402B711-A71A-452E-950A-8AB93037233C}" type="slidenum">
              <a:rPr lang="en-US" smtClean="0"/>
              <a:pPr/>
              <a:t>2</a:t>
            </a:fld>
            <a:endParaRPr lang="en-US" dirty="0"/>
          </a:p>
        </p:txBody>
      </p:sp>
    </p:spTree>
    <p:extLst>
      <p:ext uri="{BB962C8B-B14F-4D97-AF65-F5344CB8AC3E}">
        <p14:creationId xmlns:p14="http://schemas.microsoft.com/office/powerpoint/2010/main" val="2383746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Executive summary </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20</a:t>
            </a:fld>
            <a:endParaRPr lang="en-US" dirty="0"/>
          </a:p>
        </p:txBody>
      </p:sp>
      <p:sp>
        <p:nvSpPr>
          <p:cNvPr id="3" name="Rectangle 2">
            <a:extLst>
              <a:ext uri="{FF2B5EF4-FFF2-40B4-BE49-F238E27FC236}">
                <a16:creationId xmlns:a16="http://schemas.microsoft.com/office/drawing/2014/main" id="{4DB409E2-F317-2A7E-7F04-70A045CF5FD5}"/>
              </a:ext>
            </a:extLst>
          </p:cNvPr>
          <p:cNvSpPr/>
          <p:nvPr/>
        </p:nvSpPr>
        <p:spPr>
          <a:xfrm>
            <a:off x="627062" y="831052"/>
            <a:ext cx="1614488" cy="4076701"/>
          </a:xfrm>
          <a:prstGeom prst="rect">
            <a:avLst/>
          </a:prstGeom>
          <a:solidFill>
            <a:schemeClr val="accent1"/>
          </a:solidFill>
          <a:effectLst/>
        </p:spPr>
        <p:txBody>
          <a:bodyPr vert="horz" lIns="54864" tIns="54864" rIns="45720" bIns="36576" rtlCol="0" anchor="ctr" anchorCtr="0">
            <a:noAutofit/>
          </a:bodyPr>
          <a:lstStyle/>
          <a:p>
            <a:pPr algn="ctr" defTabSz="173736">
              <a:spcAft>
                <a:spcPts val="600"/>
              </a:spcAft>
              <a:tabLst>
                <a:tab pos="173736" algn="l"/>
                <a:tab pos="347472" algn="l"/>
                <a:tab pos="521208" algn="l"/>
                <a:tab pos="694944" algn="l"/>
              </a:tabLst>
            </a:pPr>
            <a:r>
              <a:rPr lang="en-US" sz="1400" dirty="0">
                <a:solidFill>
                  <a:schemeClr val="bg1"/>
                </a:solidFill>
                <a:cs typeface="Arial"/>
              </a:rPr>
              <a:t>Current management of mAb treatments for Alzheimer’s disease</a:t>
            </a:r>
          </a:p>
        </p:txBody>
      </p:sp>
      <p:sp>
        <p:nvSpPr>
          <p:cNvPr id="7" name="Rectangle 6">
            <a:extLst>
              <a:ext uri="{FF2B5EF4-FFF2-40B4-BE49-F238E27FC236}">
                <a16:creationId xmlns:a16="http://schemas.microsoft.com/office/drawing/2014/main" id="{DCA10DAC-9A2F-E082-F9E8-43BE62F054A4}"/>
              </a:ext>
            </a:extLst>
          </p:cNvPr>
          <p:cNvSpPr/>
          <p:nvPr/>
        </p:nvSpPr>
        <p:spPr>
          <a:xfrm>
            <a:off x="2247900" y="831053"/>
            <a:ext cx="6451600" cy="4076700"/>
          </a:xfrm>
          <a:prstGeom prst="rect">
            <a:avLst/>
          </a:prstGeom>
          <a:solidFill>
            <a:schemeClr val="bg2"/>
          </a:solidFill>
          <a:effectLst/>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10" name="TextBox 9">
            <a:extLst>
              <a:ext uri="{FF2B5EF4-FFF2-40B4-BE49-F238E27FC236}">
                <a16:creationId xmlns:a16="http://schemas.microsoft.com/office/drawing/2014/main" id="{98E1BB1B-34B2-E728-A5CB-AD2F79DDCB35}"/>
              </a:ext>
            </a:extLst>
          </p:cNvPr>
          <p:cNvSpPr txBox="1"/>
          <p:nvPr/>
        </p:nvSpPr>
        <p:spPr>
          <a:xfrm>
            <a:off x="2320290" y="891239"/>
            <a:ext cx="6306820" cy="4016513"/>
          </a:xfrm>
          <a:prstGeom prst="rect">
            <a:avLst/>
          </a:prstGeom>
        </p:spPr>
        <p:txBody>
          <a:bodyPr vert="horz" wrap="square" lIns="0" tIns="0" rIns="0" bIns="0" rtlCol="0" anchor="t" anchorCtr="0">
            <a:noAutofit/>
          </a:bodyPr>
          <a:lstStyle/>
          <a:p>
            <a:pPr marL="285750" indent="-285750" algn="l">
              <a:buFont typeface="Arial" panose="020B0604020202020204" pitchFamily="34" charset="0"/>
              <a:buChar char="•"/>
            </a:pPr>
            <a:r>
              <a:rPr lang="en-US" sz="1200" dirty="0">
                <a:solidFill>
                  <a:schemeClr val="tx2"/>
                </a:solidFill>
              </a:rPr>
              <a:t>Infusion centers acquire majority of their drugs through specialty medication distributors (ie, buy-and-bill)</a:t>
            </a:r>
          </a:p>
          <a:p>
            <a:pPr marL="285750" indent="-285750" algn="l">
              <a:buFont typeface="Arial" panose="020B0604020202020204" pitchFamily="34" charset="0"/>
              <a:buChar char="•"/>
            </a:pPr>
            <a:endParaRPr lang="en-US" sz="1200" dirty="0">
              <a:solidFill>
                <a:schemeClr val="tx2"/>
              </a:solidFill>
            </a:endParaRPr>
          </a:p>
          <a:p>
            <a:pPr marL="345440" lvl="1" indent="-172720" defTabSz="173736">
              <a:buFont typeface="Arial" panose="020B0604020202020204" pitchFamily="34" charset="0"/>
              <a:buChar char="–"/>
              <a:tabLst>
                <a:tab pos="173736" algn="l"/>
                <a:tab pos="347472" algn="l"/>
                <a:tab pos="521208" algn="l"/>
                <a:tab pos="694944" algn="l"/>
              </a:tabLst>
            </a:pPr>
            <a:r>
              <a:rPr lang="en-US" sz="1200" dirty="0">
                <a:solidFill>
                  <a:schemeClr val="tx2"/>
                </a:solidFill>
                <a:cs typeface="Arial"/>
              </a:rPr>
              <a:t>Specialty pharmacy acquisition (also known as “white-bagging") while used to acquire a smaller set of drugs, can pose coordination challenges across all stakeholders (specialty pharmacy, patient, provider’s office, and infusion center)</a:t>
            </a:r>
          </a:p>
          <a:p>
            <a:pPr marL="285750" indent="-285750">
              <a:buFont typeface="Arial" panose="020B0604020202020204" pitchFamily="34" charset="0"/>
              <a:buChar char="•"/>
            </a:pPr>
            <a:endParaRPr lang="en-US" sz="1200" dirty="0">
              <a:solidFill>
                <a:schemeClr val="tx2"/>
              </a:solidFill>
            </a:endParaRPr>
          </a:p>
          <a:p>
            <a:pPr marL="285750" indent="-285750">
              <a:buFont typeface="Arial" panose="020B0604020202020204" pitchFamily="34" charset="0"/>
              <a:buChar char="•"/>
            </a:pPr>
            <a:r>
              <a:rPr lang="en-US" sz="1200" dirty="0">
                <a:solidFill>
                  <a:schemeClr val="tx2"/>
                </a:solidFill>
              </a:rPr>
              <a:t>Respondents use several resources to learn about and implement new medicines into their infusion practice such as CMS, Food and Drug Administration (FDA), and NICA</a:t>
            </a:r>
            <a:endParaRPr lang="en-US" sz="1200" dirty="0">
              <a:solidFill>
                <a:schemeClr val="tx2"/>
              </a:solidFill>
              <a:cs typeface="Arial"/>
            </a:endParaRPr>
          </a:p>
          <a:p>
            <a:pPr marL="285750" indent="-285750">
              <a:buFont typeface="Arial" panose="020B0604020202020204" pitchFamily="34" charset="0"/>
              <a:buChar char="•"/>
            </a:pPr>
            <a:endParaRPr lang="en-US" sz="1200" dirty="0">
              <a:solidFill>
                <a:schemeClr val="tx2"/>
              </a:solidFill>
            </a:endParaRPr>
          </a:p>
          <a:p>
            <a:pPr marL="285750" indent="-285750">
              <a:buFont typeface="Arial" panose="020B0604020202020204" pitchFamily="34" charset="0"/>
              <a:buChar char="•"/>
            </a:pPr>
            <a:r>
              <a:rPr lang="en-US" sz="1200" dirty="0">
                <a:solidFill>
                  <a:schemeClr val="tx2"/>
                </a:solidFill>
              </a:rPr>
              <a:t>Infusion center patients who are currently treated with mAbs for Alzheimer's’ disease are a mix of referrals from neurologists both within and external to their organization</a:t>
            </a:r>
          </a:p>
          <a:p>
            <a:pPr marL="285750" indent="-285750">
              <a:buFont typeface="Arial" panose="020B0604020202020204" pitchFamily="34" charset="0"/>
              <a:buChar char="•"/>
            </a:pPr>
            <a:endParaRPr lang="en-US" sz="1200" dirty="0">
              <a:solidFill>
                <a:schemeClr val="tx2"/>
              </a:solidFill>
            </a:endParaRPr>
          </a:p>
          <a:p>
            <a:pPr marL="285750" indent="-285750">
              <a:buFont typeface="Arial" panose="020B0604020202020204" pitchFamily="34" charset="0"/>
              <a:buChar char="•"/>
            </a:pPr>
            <a:r>
              <a:rPr lang="en-US" sz="1200" dirty="0">
                <a:solidFill>
                  <a:schemeClr val="tx2"/>
                </a:solidFill>
              </a:rPr>
              <a:t>All infusion centers noted having the necessary resources and guidance to bill and code appropriately for mAbs. However, the large amount of relevant information needed with claims submission for mAbs poses an administrative burden </a:t>
            </a:r>
          </a:p>
          <a:p>
            <a:endParaRPr lang="en-US" sz="1200" dirty="0">
              <a:solidFill>
                <a:schemeClr val="tx2"/>
              </a:solidFill>
              <a:cs typeface="Arial"/>
            </a:endParaRPr>
          </a:p>
          <a:p>
            <a:pPr marL="285750" indent="-285750">
              <a:buFont typeface="Arial" panose="020B0604020202020204" pitchFamily="34" charset="0"/>
              <a:buChar char="•"/>
            </a:pPr>
            <a:r>
              <a:rPr lang="en-US" sz="1200" dirty="0">
                <a:solidFill>
                  <a:schemeClr val="tx2"/>
                </a:solidFill>
              </a:rPr>
              <a:t>Infusion centers faced additional challenges in administering mAbs including patient scheduling for magnetic resonance imaging (MRI) scans, high out-of-pocket costs for Medicare Advantage patients, and lack of local positron emission tomography (PET) scan facilities for amyloid confirmation</a:t>
            </a:r>
            <a:endParaRPr lang="en-US" sz="1200" dirty="0">
              <a:solidFill>
                <a:schemeClr val="tx2"/>
              </a:solidFill>
              <a:cs typeface="Arial"/>
            </a:endParaRPr>
          </a:p>
          <a:p>
            <a:pPr marL="285750" indent="-285750">
              <a:buFont typeface="Arial" panose="020B0604020202020204" pitchFamily="34" charset="0"/>
              <a:buChar char="•"/>
            </a:pPr>
            <a:endParaRPr lang="en-US" sz="1200" dirty="0">
              <a:solidFill>
                <a:schemeClr val="tx2"/>
              </a:solidFill>
            </a:endParaRPr>
          </a:p>
        </p:txBody>
      </p:sp>
    </p:spTree>
    <p:extLst>
      <p:ext uri="{BB962C8B-B14F-4D97-AF65-F5344CB8AC3E}">
        <p14:creationId xmlns:p14="http://schemas.microsoft.com/office/powerpoint/2010/main" val="38257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Executive summary (contd.) </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21</a:t>
            </a:fld>
            <a:endParaRPr lang="en-US" dirty="0"/>
          </a:p>
        </p:txBody>
      </p:sp>
      <p:sp>
        <p:nvSpPr>
          <p:cNvPr id="3" name="Rectangle 2">
            <a:extLst>
              <a:ext uri="{FF2B5EF4-FFF2-40B4-BE49-F238E27FC236}">
                <a16:creationId xmlns:a16="http://schemas.microsoft.com/office/drawing/2014/main" id="{4DB409E2-F317-2A7E-7F04-70A045CF5FD5}"/>
              </a:ext>
            </a:extLst>
          </p:cNvPr>
          <p:cNvSpPr/>
          <p:nvPr/>
        </p:nvSpPr>
        <p:spPr>
          <a:xfrm>
            <a:off x="627062" y="738182"/>
            <a:ext cx="1614488" cy="4305306"/>
          </a:xfrm>
          <a:prstGeom prst="rect">
            <a:avLst/>
          </a:prstGeom>
          <a:solidFill>
            <a:schemeClr val="accent3"/>
          </a:solidFill>
          <a:effectLst/>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dirty="0">
                <a:solidFill>
                  <a:schemeClr val="bg1"/>
                </a:solidFill>
                <a:cs typeface="Arial" panose="020B0604020202020204" pitchFamily="34" charset="0"/>
              </a:rPr>
              <a:t>Current perceptions of patient registry process for mAbs for Alzheimer’s disease</a:t>
            </a:r>
          </a:p>
        </p:txBody>
      </p:sp>
      <p:sp>
        <p:nvSpPr>
          <p:cNvPr id="7" name="Rectangle 6">
            <a:extLst>
              <a:ext uri="{FF2B5EF4-FFF2-40B4-BE49-F238E27FC236}">
                <a16:creationId xmlns:a16="http://schemas.microsoft.com/office/drawing/2014/main" id="{DCA10DAC-9A2F-E082-F9E8-43BE62F054A4}"/>
              </a:ext>
            </a:extLst>
          </p:cNvPr>
          <p:cNvSpPr/>
          <p:nvPr/>
        </p:nvSpPr>
        <p:spPr>
          <a:xfrm>
            <a:off x="2247900" y="738182"/>
            <a:ext cx="6451600" cy="4305305"/>
          </a:xfrm>
          <a:prstGeom prst="rect">
            <a:avLst/>
          </a:prstGeom>
          <a:solidFill>
            <a:schemeClr val="bg2"/>
          </a:solidFill>
          <a:effectLst/>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10" name="TextBox 9">
            <a:extLst>
              <a:ext uri="{FF2B5EF4-FFF2-40B4-BE49-F238E27FC236}">
                <a16:creationId xmlns:a16="http://schemas.microsoft.com/office/drawing/2014/main" id="{98E1BB1B-34B2-E728-A5CB-AD2F79DDCB35}"/>
              </a:ext>
            </a:extLst>
          </p:cNvPr>
          <p:cNvSpPr txBox="1"/>
          <p:nvPr/>
        </p:nvSpPr>
        <p:spPr>
          <a:xfrm>
            <a:off x="2389414" y="837534"/>
            <a:ext cx="6386286" cy="4106599"/>
          </a:xfrm>
          <a:prstGeom prst="rect">
            <a:avLst/>
          </a:prstGeom>
        </p:spPr>
        <p:txBody>
          <a:bodyPr vert="horz" wrap="square" lIns="0" tIns="0" rIns="0" bIns="0" rtlCol="0" anchor="t" anchorCtr="0">
            <a:noAutofit/>
          </a:bodyPr>
          <a:lstStyle/>
          <a:p>
            <a:pPr marL="285750" indent="-285750" algn="l">
              <a:buFont typeface="Arial" panose="020B0604020202020204" pitchFamily="34" charset="0"/>
              <a:buChar char="•"/>
            </a:pPr>
            <a:r>
              <a:rPr lang="en-US" sz="1200" dirty="0">
                <a:solidFill>
                  <a:schemeClr val="tx2"/>
                </a:solidFill>
              </a:rPr>
              <a:t>Respondents have received guidance from a variety of sources on the patient registry process including CMS, manufacturers, NICA, and Medicare Administrative Contractor (MAC)</a:t>
            </a:r>
          </a:p>
          <a:p>
            <a:pPr marL="285750" indent="-285750" algn="l">
              <a:buFont typeface="Arial" panose="020B0604020202020204" pitchFamily="34" charset="0"/>
              <a:buChar char="•"/>
            </a:pPr>
            <a:endParaRPr lang="en-US" sz="1200" dirty="0">
              <a:solidFill>
                <a:schemeClr val="tx2"/>
              </a:solidFill>
            </a:endParaRPr>
          </a:p>
          <a:p>
            <a:pPr marL="285750" indent="-285750" algn="l">
              <a:buFont typeface="Arial" panose="020B0604020202020204" pitchFamily="34" charset="0"/>
              <a:buChar char="•"/>
            </a:pPr>
            <a:r>
              <a:rPr lang="en-US" sz="1200" dirty="0">
                <a:solidFill>
                  <a:schemeClr val="tx2"/>
                </a:solidFill>
              </a:rPr>
              <a:t>Freestanding centers that treat but are not prescribers need more guidance on the mAbs patient registry requirements</a:t>
            </a:r>
          </a:p>
          <a:p>
            <a:pPr marL="285750" indent="-285750">
              <a:buFont typeface="Arial" panose="020B0604020202020204" pitchFamily="34" charset="0"/>
              <a:buChar char="•"/>
            </a:pPr>
            <a:endParaRPr lang="en-US" sz="1200" dirty="0">
              <a:solidFill>
                <a:schemeClr val="tx2"/>
              </a:solidFill>
            </a:endParaRPr>
          </a:p>
          <a:p>
            <a:pPr marL="285750" indent="-285750">
              <a:buFont typeface="Arial" panose="020B0604020202020204" pitchFamily="34" charset="0"/>
              <a:buChar char="•"/>
            </a:pPr>
            <a:r>
              <a:rPr lang="en-US" sz="1200" dirty="0">
                <a:solidFill>
                  <a:schemeClr val="tx2"/>
                </a:solidFill>
              </a:rPr>
              <a:t>Respondents identified several gaps in CMS guidance including lack of clarity regarding: who is responsible for entering registry information (prescribing office vs. infusion center); required frequency for making registry updates; and, objectives and value of the program in general</a:t>
            </a:r>
          </a:p>
          <a:p>
            <a:pPr marL="742950" lvl="1" indent="-285750">
              <a:buFont typeface="Arial" panose="020B0604020202020204" pitchFamily="34" charset="0"/>
              <a:buChar char="•"/>
            </a:pPr>
            <a:endParaRPr lang="en-US" sz="1200" dirty="0">
              <a:solidFill>
                <a:schemeClr val="tx2"/>
              </a:solidFill>
              <a:cs typeface="Arial"/>
            </a:endParaRPr>
          </a:p>
          <a:p>
            <a:pPr marL="345440" lvl="1" indent="-172720" defTabSz="173736">
              <a:buFont typeface="Arial" panose="020B0604020202020204" pitchFamily="34" charset="0"/>
              <a:buChar char="–"/>
              <a:tabLst>
                <a:tab pos="173736" algn="l"/>
                <a:tab pos="347472" algn="l"/>
                <a:tab pos="521208" algn="l"/>
                <a:tab pos="694944" algn="l"/>
              </a:tabLst>
            </a:pPr>
            <a:r>
              <a:rPr lang="en-US" sz="1200" dirty="0">
                <a:solidFill>
                  <a:schemeClr val="tx2"/>
                </a:solidFill>
                <a:cs typeface="Arial"/>
              </a:rPr>
              <a:t>Respondents cited access to patient information as the main reason they believe the responsibility for entering registry information should lie with the prescribers' offices</a:t>
            </a:r>
          </a:p>
          <a:p>
            <a:pPr marL="172720" lvl="1" defTabSz="173736">
              <a:tabLst>
                <a:tab pos="173736" algn="l"/>
                <a:tab pos="347472" algn="l"/>
                <a:tab pos="521208" algn="l"/>
                <a:tab pos="694944" algn="l"/>
              </a:tabLst>
            </a:pPr>
            <a:endParaRPr lang="en-US" sz="1200" dirty="0">
              <a:solidFill>
                <a:schemeClr val="tx2"/>
              </a:solidFill>
            </a:endParaRPr>
          </a:p>
          <a:p>
            <a:pPr marL="285750" indent="-285750" algn="l">
              <a:buFont typeface="Arial" panose="020B0604020202020204" pitchFamily="34" charset="0"/>
              <a:buChar char="•"/>
            </a:pPr>
            <a:r>
              <a:rPr lang="en-US" sz="1200" dirty="0">
                <a:solidFill>
                  <a:schemeClr val="tx2"/>
                </a:solidFill>
              </a:rPr>
              <a:t>NICA was regarded as a good source of information on mAbs patient registries, with practices turning to them for the latest guidance. However, some information from NICA was found to be too general and lacked specifics relevant to their practice type</a:t>
            </a:r>
          </a:p>
          <a:p>
            <a:endParaRPr lang="en-US" sz="1200" dirty="0">
              <a:solidFill>
                <a:schemeClr val="tx2"/>
              </a:solidFill>
            </a:endParaRPr>
          </a:p>
          <a:p>
            <a:pPr marL="285750" indent="-285750">
              <a:buFont typeface="Arial" panose="020B0604020202020204" pitchFamily="34" charset="0"/>
              <a:buChar char="•"/>
            </a:pPr>
            <a:r>
              <a:rPr lang="en-US" sz="1200" dirty="0">
                <a:solidFill>
                  <a:schemeClr val="tx2"/>
                </a:solidFill>
              </a:rPr>
              <a:t>Respondents believe that the role of the infusion center should be limited to confirming enrollment of the prescriber and the patient in the mAbs patient registry, and adding the registry enrollment number to the claim</a:t>
            </a:r>
            <a:endParaRPr lang="en-US" sz="1200" dirty="0">
              <a:solidFill>
                <a:schemeClr val="tx2"/>
              </a:solidFill>
              <a:cs typeface="Arial"/>
            </a:endParaRPr>
          </a:p>
        </p:txBody>
      </p:sp>
    </p:spTree>
    <p:extLst>
      <p:ext uri="{BB962C8B-B14F-4D97-AF65-F5344CB8AC3E}">
        <p14:creationId xmlns:p14="http://schemas.microsoft.com/office/powerpoint/2010/main" val="2483693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Recommendations for improving mAbs patient registry process</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22</a:t>
            </a:fld>
            <a:endParaRPr lang="en-US" dirty="0"/>
          </a:p>
        </p:txBody>
      </p:sp>
      <p:sp>
        <p:nvSpPr>
          <p:cNvPr id="3" name="Rectangle 2">
            <a:extLst>
              <a:ext uri="{FF2B5EF4-FFF2-40B4-BE49-F238E27FC236}">
                <a16:creationId xmlns:a16="http://schemas.microsoft.com/office/drawing/2014/main" id="{9D964A61-3338-BEC3-3C20-C70B16CAF59E}"/>
              </a:ext>
            </a:extLst>
          </p:cNvPr>
          <p:cNvSpPr/>
          <p:nvPr/>
        </p:nvSpPr>
        <p:spPr bwMode="auto">
          <a:xfrm>
            <a:off x="627062" y="2142443"/>
            <a:ext cx="2508204" cy="2816810"/>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85750" indent="-285750" algn="l" eaLnBrk="0" fontAlgn="auto" hangingPunct="0">
              <a:spcBef>
                <a:spcPts val="300"/>
              </a:spcBef>
              <a:spcAft>
                <a:spcPts val="300"/>
              </a:spcAft>
              <a:buClr>
                <a:schemeClr val="tx2"/>
              </a:buClr>
              <a:buSzPct val="110000"/>
              <a:buFont typeface="Arial" panose="020B0604020202020204" pitchFamily="34" charset="0"/>
              <a:buChar char="•"/>
            </a:pPr>
            <a:endParaRPr lang="en-US" sz="1600" kern="0" dirty="0">
              <a:solidFill>
                <a:schemeClr val="tx1"/>
              </a:solidFill>
            </a:endParaRPr>
          </a:p>
        </p:txBody>
      </p:sp>
      <p:sp>
        <p:nvSpPr>
          <p:cNvPr id="7" name="Rectangle 6">
            <a:extLst>
              <a:ext uri="{FF2B5EF4-FFF2-40B4-BE49-F238E27FC236}">
                <a16:creationId xmlns:a16="http://schemas.microsoft.com/office/drawing/2014/main" id="{566AF7F4-785D-0CA1-0AD1-633CB612BE8D}"/>
              </a:ext>
            </a:extLst>
          </p:cNvPr>
          <p:cNvSpPr/>
          <p:nvPr/>
        </p:nvSpPr>
        <p:spPr bwMode="auto">
          <a:xfrm>
            <a:off x="3383523" y="2086969"/>
            <a:ext cx="2642795" cy="2872284"/>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85750" indent="-285750" algn="l" eaLnBrk="0" fontAlgn="auto" hangingPunct="0">
              <a:spcBef>
                <a:spcPts val="300"/>
              </a:spcBef>
              <a:spcAft>
                <a:spcPts val="300"/>
              </a:spcAft>
              <a:buClr>
                <a:schemeClr val="tx2"/>
              </a:buClr>
              <a:buSzPct val="110000"/>
              <a:buFont typeface="Arial" panose="020B0604020202020204" pitchFamily="34" charset="0"/>
              <a:buChar char="•"/>
            </a:pPr>
            <a:endParaRPr lang="en-US" sz="1600" kern="0" dirty="0">
              <a:solidFill>
                <a:schemeClr val="tx1"/>
              </a:solidFill>
            </a:endParaRPr>
          </a:p>
        </p:txBody>
      </p:sp>
      <p:sp>
        <p:nvSpPr>
          <p:cNvPr id="8" name="Rectangle 7">
            <a:extLst>
              <a:ext uri="{FF2B5EF4-FFF2-40B4-BE49-F238E27FC236}">
                <a16:creationId xmlns:a16="http://schemas.microsoft.com/office/drawing/2014/main" id="{0D15BDAF-8561-89CE-7778-F94F42B85A65}"/>
              </a:ext>
            </a:extLst>
          </p:cNvPr>
          <p:cNvSpPr/>
          <p:nvPr/>
        </p:nvSpPr>
        <p:spPr>
          <a:xfrm>
            <a:off x="627902" y="1122278"/>
            <a:ext cx="2508204" cy="1024986"/>
          </a:xfrm>
          <a:prstGeom prst="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lstStyle/>
          <a:p>
            <a:pPr algn="ctr">
              <a:lnSpc>
                <a:spcPct val="90000"/>
              </a:lnSpc>
              <a:spcBef>
                <a:spcPts val="500"/>
              </a:spcBef>
            </a:pPr>
            <a:endParaRPr lang="en-US" sz="1400" dirty="0"/>
          </a:p>
          <a:p>
            <a:pPr algn="ctr">
              <a:lnSpc>
                <a:spcPct val="90000"/>
              </a:lnSpc>
              <a:spcBef>
                <a:spcPts val="500"/>
              </a:spcBef>
            </a:pPr>
            <a:endParaRPr lang="en-US" sz="1400" dirty="0"/>
          </a:p>
          <a:p>
            <a:pPr algn="ctr">
              <a:lnSpc>
                <a:spcPct val="90000"/>
              </a:lnSpc>
              <a:spcBef>
                <a:spcPts val="500"/>
              </a:spcBef>
            </a:pPr>
            <a:r>
              <a:rPr lang="en-US" sz="1200" b="1" dirty="0"/>
              <a:t>Overall intent of patient registry program needs to be communicated  </a:t>
            </a:r>
            <a:endParaRPr lang="en-US" sz="1200" b="1" dirty="0">
              <a:cs typeface="Arial"/>
            </a:endParaRPr>
          </a:p>
        </p:txBody>
      </p:sp>
      <p:pic>
        <p:nvPicPr>
          <p:cNvPr id="9" name="Graphic 8" descr="Classroom with solid fill">
            <a:extLst>
              <a:ext uri="{FF2B5EF4-FFF2-40B4-BE49-F238E27FC236}">
                <a16:creationId xmlns:a16="http://schemas.microsoft.com/office/drawing/2014/main" id="{0D853AE4-DA1C-2926-C374-1DE3928DBA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25163" y="1135520"/>
            <a:ext cx="513682" cy="513682"/>
          </a:xfrm>
          <a:prstGeom prst="rect">
            <a:avLst/>
          </a:prstGeom>
        </p:spPr>
      </p:pic>
      <p:sp>
        <p:nvSpPr>
          <p:cNvPr id="10" name="Rectangle 9">
            <a:extLst>
              <a:ext uri="{FF2B5EF4-FFF2-40B4-BE49-F238E27FC236}">
                <a16:creationId xmlns:a16="http://schemas.microsoft.com/office/drawing/2014/main" id="{4E873D41-A696-EEA6-3576-ED786DE0154D}"/>
              </a:ext>
            </a:extLst>
          </p:cNvPr>
          <p:cNvSpPr/>
          <p:nvPr/>
        </p:nvSpPr>
        <p:spPr>
          <a:xfrm>
            <a:off x="3383523" y="1117457"/>
            <a:ext cx="2642795" cy="1024986"/>
          </a:xfrm>
          <a:prstGeom prst="rect">
            <a:avLst/>
          </a:prstGeom>
          <a:solidFill>
            <a:schemeClr val="accent2"/>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tIns="90000" bIns="90000" rtlCol="0" anchor="ctr"/>
          <a:lstStyle/>
          <a:p>
            <a:pPr algn="ctr">
              <a:lnSpc>
                <a:spcPct val="90000"/>
              </a:lnSpc>
              <a:spcBef>
                <a:spcPts val="500"/>
              </a:spcBef>
            </a:pPr>
            <a:endParaRPr lang="en-US" sz="1400" b="1" dirty="0"/>
          </a:p>
          <a:p>
            <a:pPr algn="ctr">
              <a:lnSpc>
                <a:spcPct val="90000"/>
              </a:lnSpc>
              <a:spcBef>
                <a:spcPts val="500"/>
              </a:spcBef>
            </a:pPr>
            <a:endParaRPr lang="en-US" sz="1400" b="1" dirty="0"/>
          </a:p>
          <a:p>
            <a:pPr algn="ctr">
              <a:lnSpc>
                <a:spcPct val="90000"/>
              </a:lnSpc>
              <a:spcBef>
                <a:spcPts val="500"/>
              </a:spcBef>
            </a:pPr>
            <a:r>
              <a:rPr lang="en-US" sz="1200" b="1" dirty="0"/>
              <a:t>Need for a patient registry FAQ document  </a:t>
            </a:r>
          </a:p>
        </p:txBody>
      </p:sp>
      <p:pic>
        <p:nvPicPr>
          <p:cNvPr id="11" name="Graphic 10" descr="Document with solid fill">
            <a:extLst>
              <a:ext uri="{FF2B5EF4-FFF2-40B4-BE49-F238E27FC236}">
                <a16:creationId xmlns:a16="http://schemas.microsoft.com/office/drawing/2014/main" id="{7CB3CF90-5336-99FB-6A17-8B6532B8AA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1714" y="1165769"/>
            <a:ext cx="406412" cy="406412"/>
          </a:xfrm>
          <a:prstGeom prst="rect">
            <a:avLst/>
          </a:prstGeom>
        </p:spPr>
      </p:pic>
      <p:sp>
        <p:nvSpPr>
          <p:cNvPr id="12" name="TextBox 11">
            <a:extLst>
              <a:ext uri="{FF2B5EF4-FFF2-40B4-BE49-F238E27FC236}">
                <a16:creationId xmlns:a16="http://schemas.microsoft.com/office/drawing/2014/main" id="{8F4B4391-9AE2-96C2-7940-037931BF3569}"/>
              </a:ext>
            </a:extLst>
          </p:cNvPr>
          <p:cNvSpPr txBox="1"/>
          <p:nvPr/>
        </p:nvSpPr>
        <p:spPr>
          <a:xfrm>
            <a:off x="537291" y="2117322"/>
            <a:ext cx="2597975" cy="2816810"/>
          </a:xfrm>
          <a:prstGeom prst="rect">
            <a:avLst/>
          </a:prstGeom>
          <a:noFill/>
        </p:spPr>
        <p:txBody>
          <a:bodyPr wrap="square" lIns="180000" tIns="180000" rIns="180000" bIns="180000" rtlCol="0" anchor="t">
            <a:normAutofit/>
          </a:bodyPr>
          <a:lstStyle/>
          <a:p>
            <a:pPr marL="285750" indent="-285750">
              <a:buClr>
                <a:schemeClr val="tx2"/>
              </a:buClr>
              <a:buSzPct val="110000"/>
              <a:buFont typeface="Arial" panose="020B0604020202020204" pitchFamily="34" charset="0"/>
              <a:buChar char="•"/>
            </a:pPr>
            <a:r>
              <a:rPr lang="en-US" sz="900" dirty="0">
                <a:solidFill>
                  <a:schemeClr val="tx2"/>
                </a:solidFill>
              </a:rPr>
              <a:t>Respondents report not clearly understanding the objectives and intent of the patient registry program </a:t>
            </a:r>
          </a:p>
          <a:p>
            <a:pPr marL="285750" indent="-285750" algn="l">
              <a:buClr>
                <a:schemeClr val="tx2"/>
              </a:buClr>
              <a:buSzPct val="110000"/>
              <a:buFont typeface="Arial" panose="020B0604020202020204" pitchFamily="34" charset="0"/>
              <a:buChar char="•"/>
            </a:pPr>
            <a:endParaRPr lang="en-US" sz="900" dirty="0">
              <a:solidFill>
                <a:schemeClr val="tx2"/>
              </a:solidFill>
            </a:endParaRPr>
          </a:p>
          <a:p>
            <a:pPr marL="285750" indent="-285750" algn="l">
              <a:buClr>
                <a:schemeClr val="tx2"/>
              </a:buClr>
              <a:buSzPct val="110000"/>
              <a:buFont typeface="Arial" panose="020B0604020202020204" pitchFamily="34" charset="0"/>
              <a:buChar char="•"/>
            </a:pPr>
            <a:r>
              <a:rPr lang="en-US" sz="900" dirty="0">
                <a:solidFill>
                  <a:schemeClr val="tx2"/>
                </a:solidFill>
              </a:rPr>
              <a:t>There may need to be a re-introduction of the prorgam to key stakeholders once again to clearly specify:</a:t>
            </a:r>
          </a:p>
          <a:p>
            <a:pPr marL="285750" indent="-285750" algn="l">
              <a:buClr>
                <a:schemeClr val="tx2"/>
              </a:buClr>
              <a:buSzPct val="110000"/>
              <a:buFont typeface="Arial" panose="020B0604020202020204" pitchFamily="34" charset="0"/>
              <a:buChar char="•"/>
            </a:pPr>
            <a:endParaRPr lang="en-US" sz="900" dirty="0">
              <a:solidFill>
                <a:schemeClr val="tx2"/>
              </a:solidFill>
            </a:endParaRPr>
          </a:p>
          <a:p>
            <a:pPr marL="742950" lvl="1" indent="-285750">
              <a:buClr>
                <a:schemeClr val="tx2"/>
              </a:buClr>
              <a:buSzPct val="110000"/>
              <a:buFont typeface="Wingdings" panose="05000000000000000000" pitchFamily="2" charset="2"/>
              <a:buChar char="Ø"/>
            </a:pPr>
            <a:r>
              <a:rPr lang="en-US" sz="900" dirty="0">
                <a:solidFill>
                  <a:schemeClr val="tx2"/>
                </a:solidFill>
              </a:rPr>
              <a:t>Program intent</a:t>
            </a:r>
          </a:p>
          <a:p>
            <a:pPr marL="742950" lvl="1" indent="-285750">
              <a:buClr>
                <a:schemeClr val="tx2"/>
              </a:buClr>
              <a:buSzPct val="110000"/>
              <a:buFont typeface="Wingdings" panose="05000000000000000000" pitchFamily="2" charset="2"/>
              <a:buChar char="Ø"/>
            </a:pPr>
            <a:r>
              <a:rPr lang="en-US" sz="900" dirty="0">
                <a:solidFill>
                  <a:schemeClr val="tx2"/>
                </a:solidFill>
              </a:rPr>
              <a:t>Information on how data will be utilized </a:t>
            </a:r>
          </a:p>
          <a:p>
            <a:pPr marL="742950" lvl="1" indent="-285750">
              <a:buClr>
                <a:schemeClr val="tx2"/>
              </a:buClr>
              <a:buSzPct val="110000"/>
              <a:buFont typeface="Wingdings" panose="05000000000000000000" pitchFamily="2" charset="2"/>
              <a:buChar char="Ø"/>
            </a:pPr>
            <a:r>
              <a:rPr lang="en-US" sz="900" dirty="0">
                <a:solidFill>
                  <a:schemeClr val="tx2"/>
                </a:solidFill>
              </a:rPr>
              <a:t>Address data privacy/security concerns</a:t>
            </a:r>
          </a:p>
          <a:p>
            <a:pPr marL="742950" lvl="1" indent="-285750">
              <a:buClr>
                <a:schemeClr val="tx2"/>
              </a:buClr>
              <a:buSzPct val="110000"/>
              <a:buFont typeface="Wingdings" panose="05000000000000000000" pitchFamily="2" charset="2"/>
              <a:buChar char="Ø"/>
            </a:pPr>
            <a:r>
              <a:rPr lang="en-US" sz="900" dirty="0">
                <a:solidFill>
                  <a:schemeClr val="tx2"/>
                </a:solidFill>
              </a:rPr>
              <a:t>Why this model was chosen over others </a:t>
            </a:r>
          </a:p>
          <a:p>
            <a:pPr marL="742950" lvl="1" indent="-285750">
              <a:buClr>
                <a:schemeClr val="tx2"/>
              </a:buClr>
              <a:buSzPct val="110000"/>
              <a:buFont typeface="Wingdings" panose="05000000000000000000" pitchFamily="2" charset="2"/>
              <a:buChar char="Ø"/>
            </a:pPr>
            <a:r>
              <a:rPr lang="en-US" sz="900" dirty="0">
                <a:solidFill>
                  <a:schemeClr val="tx2"/>
                </a:solidFill>
              </a:rPr>
              <a:t>Benefits to patients</a:t>
            </a:r>
          </a:p>
        </p:txBody>
      </p:sp>
      <p:sp>
        <p:nvSpPr>
          <p:cNvPr id="13" name="TextBox 12">
            <a:extLst>
              <a:ext uri="{FF2B5EF4-FFF2-40B4-BE49-F238E27FC236}">
                <a16:creationId xmlns:a16="http://schemas.microsoft.com/office/drawing/2014/main" id="{10A964F0-3DFA-40C0-A0ED-B96A8BBF6BB3}"/>
              </a:ext>
            </a:extLst>
          </p:cNvPr>
          <p:cNvSpPr txBox="1"/>
          <p:nvPr/>
        </p:nvSpPr>
        <p:spPr>
          <a:xfrm>
            <a:off x="3359710" y="2135221"/>
            <a:ext cx="2630936" cy="2872284"/>
          </a:xfrm>
          <a:prstGeom prst="rect">
            <a:avLst/>
          </a:prstGeom>
          <a:noFill/>
        </p:spPr>
        <p:txBody>
          <a:bodyPr wrap="square" lIns="180000" tIns="180000" rIns="180000" bIns="180000" rtlCol="0">
            <a:noAutofit/>
          </a:bodyPr>
          <a:lstStyle/>
          <a:p>
            <a:pPr marL="285750" indent="-285750" algn="l">
              <a:buClr>
                <a:schemeClr val="tx2"/>
              </a:buClr>
              <a:buSzPct val="110000"/>
              <a:buFont typeface="Arial" panose="020B0604020202020204" pitchFamily="34" charset="0"/>
              <a:buChar char="•"/>
            </a:pPr>
            <a:r>
              <a:rPr lang="en-US" sz="900" dirty="0">
                <a:solidFill>
                  <a:schemeClr val="tx2"/>
                </a:solidFill>
              </a:rPr>
              <a:t>Respondents noted one comprehensive document that has all the needed information in one place would be helpful</a:t>
            </a:r>
          </a:p>
          <a:p>
            <a:pPr marL="285750" indent="-285750" algn="l">
              <a:buClr>
                <a:schemeClr val="tx2"/>
              </a:buClr>
              <a:buSzPct val="110000"/>
              <a:buFont typeface="Arial" panose="020B0604020202020204" pitchFamily="34" charset="0"/>
              <a:buChar char="•"/>
            </a:pPr>
            <a:endParaRPr lang="en-US" sz="900" dirty="0">
              <a:solidFill>
                <a:schemeClr val="tx2"/>
              </a:solidFill>
            </a:endParaRPr>
          </a:p>
          <a:p>
            <a:pPr marL="285750" indent="-285750" algn="l">
              <a:buClr>
                <a:schemeClr val="tx2"/>
              </a:buClr>
              <a:buSzPct val="110000"/>
              <a:buFont typeface="Arial" panose="020B0604020202020204" pitchFamily="34" charset="0"/>
              <a:buChar char="•"/>
            </a:pPr>
            <a:r>
              <a:rPr lang="en-US" sz="900" dirty="0">
                <a:solidFill>
                  <a:schemeClr val="tx2"/>
                </a:solidFill>
              </a:rPr>
              <a:t>Comprehensive FAQ document for the patient registry process should be developed in close collaboration with key stakeholders and must include information that has been missing from previous resources</a:t>
            </a:r>
          </a:p>
          <a:p>
            <a:pPr marL="285750" indent="-285750" algn="l">
              <a:buClr>
                <a:schemeClr val="tx2"/>
              </a:buClr>
              <a:buSzPct val="110000"/>
              <a:buFont typeface="Arial" panose="020B0604020202020204" pitchFamily="34" charset="0"/>
              <a:buChar char="•"/>
            </a:pPr>
            <a:endParaRPr lang="en-US" sz="900" dirty="0">
              <a:solidFill>
                <a:schemeClr val="tx2"/>
              </a:solidFill>
            </a:endParaRPr>
          </a:p>
          <a:p>
            <a:pPr marL="285750" indent="-285750" algn="l">
              <a:buClr>
                <a:schemeClr val="tx2"/>
              </a:buClr>
              <a:buSzPct val="110000"/>
              <a:buFont typeface="Arial" panose="020B0604020202020204" pitchFamily="34" charset="0"/>
              <a:buChar char="•"/>
            </a:pPr>
            <a:r>
              <a:rPr lang="en-US" sz="900" dirty="0">
                <a:solidFill>
                  <a:schemeClr val="tx2"/>
                </a:solidFill>
              </a:rPr>
              <a:t>Updated FAQ document needs to be made available on CMS and stakeholder websites, with widespread communication to alert them to the updated guidance</a:t>
            </a:r>
          </a:p>
        </p:txBody>
      </p:sp>
      <p:sp>
        <p:nvSpPr>
          <p:cNvPr id="14" name="Rectangle 13">
            <a:extLst>
              <a:ext uri="{FF2B5EF4-FFF2-40B4-BE49-F238E27FC236}">
                <a16:creationId xmlns:a16="http://schemas.microsoft.com/office/drawing/2014/main" id="{BEF7FB08-1E55-BC88-257F-A85446D51A94}"/>
              </a:ext>
            </a:extLst>
          </p:cNvPr>
          <p:cNvSpPr/>
          <p:nvPr/>
        </p:nvSpPr>
        <p:spPr>
          <a:xfrm>
            <a:off x="6258317" y="1117457"/>
            <a:ext cx="2642795" cy="1024986"/>
          </a:xfrm>
          <a:prstGeom prst="rect">
            <a:avLst/>
          </a:prstGeom>
          <a:solidFill>
            <a:schemeClr val="accent3"/>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tIns="90000" bIns="90000" rtlCol="0" anchor="ctr"/>
          <a:lstStyle/>
          <a:p>
            <a:pPr algn="ctr">
              <a:lnSpc>
                <a:spcPct val="90000"/>
              </a:lnSpc>
              <a:spcBef>
                <a:spcPts val="500"/>
              </a:spcBef>
            </a:pPr>
            <a:endParaRPr lang="en-US" sz="1400" dirty="0"/>
          </a:p>
          <a:p>
            <a:pPr algn="ctr">
              <a:lnSpc>
                <a:spcPct val="90000"/>
              </a:lnSpc>
              <a:spcBef>
                <a:spcPts val="500"/>
              </a:spcBef>
            </a:pPr>
            <a:endParaRPr lang="en-US" sz="1200" b="1" dirty="0"/>
          </a:p>
          <a:p>
            <a:pPr algn="ctr">
              <a:lnSpc>
                <a:spcPct val="90000"/>
              </a:lnSpc>
              <a:spcBef>
                <a:spcPts val="500"/>
              </a:spcBef>
            </a:pPr>
            <a:r>
              <a:rPr lang="en-US" sz="1200" b="1" dirty="0"/>
              <a:t>Clarify roles and responsibilities between infusion centers and clinicians</a:t>
            </a:r>
          </a:p>
        </p:txBody>
      </p:sp>
      <p:pic>
        <p:nvPicPr>
          <p:cNvPr id="16" name="Graphic 15" descr="Boardroom with solid fill">
            <a:extLst>
              <a:ext uri="{FF2B5EF4-FFF2-40B4-BE49-F238E27FC236}">
                <a16:creationId xmlns:a16="http://schemas.microsoft.com/office/drawing/2014/main" id="{D2EEDA9F-FD7A-5812-90B0-2F86A4486C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61093" y="1091107"/>
            <a:ext cx="538843" cy="538843"/>
          </a:xfrm>
          <a:prstGeom prst="rect">
            <a:avLst/>
          </a:prstGeom>
        </p:spPr>
      </p:pic>
      <p:sp>
        <p:nvSpPr>
          <p:cNvPr id="17" name="Rectangle 16">
            <a:extLst>
              <a:ext uri="{FF2B5EF4-FFF2-40B4-BE49-F238E27FC236}">
                <a16:creationId xmlns:a16="http://schemas.microsoft.com/office/drawing/2014/main" id="{9D964A61-3338-BEC3-3C20-C70B16CAF59E}"/>
              </a:ext>
            </a:extLst>
          </p:cNvPr>
          <p:cNvSpPr/>
          <p:nvPr/>
        </p:nvSpPr>
        <p:spPr bwMode="auto">
          <a:xfrm>
            <a:off x="6258317" y="2142443"/>
            <a:ext cx="2642795" cy="2816810"/>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85750" indent="-285750" algn="l" eaLnBrk="0" fontAlgn="auto" hangingPunct="0">
              <a:spcBef>
                <a:spcPts val="300"/>
              </a:spcBef>
              <a:spcAft>
                <a:spcPts val="300"/>
              </a:spcAft>
              <a:buClr>
                <a:schemeClr val="tx2"/>
              </a:buClr>
              <a:buSzPct val="110000"/>
              <a:buFont typeface="Arial" panose="020B0604020202020204" pitchFamily="34" charset="0"/>
              <a:buChar char="•"/>
            </a:pPr>
            <a:endParaRPr lang="en-US" sz="1600" kern="0" dirty="0">
              <a:solidFill>
                <a:schemeClr val="tx1"/>
              </a:solidFill>
            </a:endParaRPr>
          </a:p>
        </p:txBody>
      </p:sp>
      <p:sp>
        <p:nvSpPr>
          <p:cNvPr id="15" name="TextBox 14">
            <a:extLst>
              <a:ext uri="{FF2B5EF4-FFF2-40B4-BE49-F238E27FC236}">
                <a16:creationId xmlns:a16="http://schemas.microsoft.com/office/drawing/2014/main" id="{8F4B4391-9AE2-96C2-7940-037931BF3569}"/>
              </a:ext>
            </a:extLst>
          </p:cNvPr>
          <p:cNvSpPr txBox="1"/>
          <p:nvPr/>
        </p:nvSpPr>
        <p:spPr>
          <a:xfrm>
            <a:off x="6258317" y="2129474"/>
            <a:ext cx="2618982" cy="2816810"/>
          </a:xfrm>
          <a:prstGeom prst="rect">
            <a:avLst/>
          </a:prstGeom>
          <a:noFill/>
        </p:spPr>
        <p:txBody>
          <a:bodyPr wrap="square" lIns="180000" tIns="180000" rIns="180000" bIns="180000" rtlCol="0">
            <a:normAutofit/>
          </a:bodyPr>
          <a:lstStyle/>
          <a:p>
            <a:pPr marL="285750" indent="-285750" algn="l">
              <a:buClr>
                <a:schemeClr val="tx2"/>
              </a:buClr>
              <a:buSzPct val="110000"/>
              <a:buFont typeface="Arial" panose="020B0604020202020204" pitchFamily="34" charset="0"/>
              <a:buChar char="•"/>
            </a:pPr>
            <a:r>
              <a:rPr lang="en-US" sz="900" dirty="0">
                <a:solidFill>
                  <a:schemeClr val="tx2"/>
                </a:solidFill>
              </a:rPr>
              <a:t>Infusion center respondents recommend that the prescriber's office be assigned the responsibility of the enrollment process due to their access to patient information</a:t>
            </a:r>
          </a:p>
          <a:p>
            <a:pPr marL="285750" indent="-285750" algn="l">
              <a:buClr>
                <a:schemeClr val="tx2"/>
              </a:buClr>
              <a:buSzPct val="110000"/>
              <a:buFont typeface="Arial" panose="020B0604020202020204" pitchFamily="34" charset="0"/>
              <a:buChar char="•"/>
            </a:pPr>
            <a:endParaRPr lang="en-US" sz="900" dirty="0">
              <a:solidFill>
                <a:schemeClr val="tx2"/>
              </a:solidFill>
            </a:endParaRPr>
          </a:p>
          <a:p>
            <a:pPr marL="285750" indent="-285750" algn="l">
              <a:buClr>
                <a:schemeClr val="tx2"/>
              </a:buClr>
              <a:buSzPct val="110000"/>
              <a:buFont typeface="Arial" panose="020B0604020202020204" pitchFamily="34" charset="0"/>
              <a:buChar char="•"/>
            </a:pPr>
            <a:r>
              <a:rPr lang="en-US" sz="900" dirty="0">
                <a:solidFill>
                  <a:schemeClr val="tx2"/>
                </a:solidFill>
              </a:rPr>
              <a:t>CMS must use very prescriptive and unambiguous language to clearly clarify roles and responsibilities of the patient registry process </a:t>
            </a:r>
          </a:p>
        </p:txBody>
      </p:sp>
    </p:spTree>
    <p:extLst>
      <p:ext uri="{BB962C8B-B14F-4D97-AF65-F5344CB8AC3E}">
        <p14:creationId xmlns:p14="http://schemas.microsoft.com/office/powerpoint/2010/main" val="1939700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E4BB-E901-5615-0C66-77D5F27FC090}"/>
              </a:ext>
            </a:extLst>
          </p:cNvPr>
          <p:cNvSpPr>
            <a:spLocks noGrp="1"/>
          </p:cNvSpPr>
          <p:nvPr>
            <p:ph type="title"/>
          </p:nvPr>
        </p:nvSpPr>
        <p:spPr/>
        <p:txBody>
          <a:bodyPr/>
          <a:lstStyle/>
          <a:p>
            <a:r>
              <a:rPr lang="en-US" noProof="0" dirty="0"/>
              <a:t>Detailed Findings</a:t>
            </a:r>
          </a:p>
        </p:txBody>
      </p:sp>
      <p:sp>
        <p:nvSpPr>
          <p:cNvPr id="3" name="Date Placeholder 2">
            <a:extLst>
              <a:ext uri="{FF2B5EF4-FFF2-40B4-BE49-F238E27FC236}">
                <a16:creationId xmlns:a16="http://schemas.microsoft.com/office/drawing/2014/main" id="{4BE49938-A2B0-717F-CDC0-F725B25A32EB}"/>
              </a:ext>
            </a:extLst>
          </p:cNvPr>
          <p:cNvSpPr>
            <a:spLocks noGrp="1"/>
          </p:cNvSpPr>
          <p:nvPr>
            <p:ph type="dt" sz="half" idx="10"/>
          </p:nvPr>
        </p:nvSpPr>
        <p:spPr/>
        <p:txBody>
          <a:bodyPr/>
          <a:lstStyle/>
          <a:p>
            <a:fld id="{33A5B249-B882-43D0-A8A9-928B796F3270}" type="datetime1">
              <a:rPr lang="en-US" smtClean="0"/>
              <a:t>8/30/2024</a:t>
            </a:fld>
            <a:endParaRPr lang="en-US" dirty="0"/>
          </a:p>
        </p:txBody>
      </p:sp>
      <p:sp>
        <p:nvSpPr>
          <p:cNvPr id="4" name="Footer Placeholder 3">
            <a:extLst>
              <a:ext uri="{FF2B5EF4-FFF2-40B4-BE49-F238E27FC236}">
                <a16:creationId xmlns:a16="http://schemas.microsoft.com/office/drawing/2014/main" id="{94D4B394-F78A-3542-FF64-704431D03B27}"/>
              </a:ext>
            </a:extLst>
          </p:cNvPr>
          <p:cNvSpPr>
            <a:spLocks noGrp="1"/>
          </p:cNvSpPr>
          <p:nvPr>
            <p:ph type="ftr" sz="quarter" idx="11"/>
          </p:nvPr>
        </p:nvSpPr>
        <p:spPr/>
        <p:txBody>
          <a:bodyPr/>
          <a:lstStyle/>
          <a:p>
            <a:r>
              <a:rPr lang="en-US" dirty="0"/>
              <a:t>Confidential </a:t>
            </a:r>
          </a:p>
        </p:txBody>
      </p:sp>
      <p:sp>
        <p:nvSpPr>
          <p:cNvPr id="5" name="Slide Number Placeholder 4">
            <a:extLst>
              <a:ext uri="{FF2B5EF4-FFF2-40B4-BE49-F238E27FC236}">
                <a16:creationId xmlns:a16="http://schemas.microsoft.com/office/drawing/2014/main" id="{2F5571BC-7BCC-2B30-9365-5FF2AB5883DD}"/>
              </a:ext>
            </a:extLst>
          </p:cNvPr>
          <p:cNvSpPr>
            <a:spLocks noGrp="1"/>
          </p:cNvSpPr>
          <p:nvPr>
            <p:ph type="sldNum" sz="quarter" idx="12"/>
          </p:nvPr>
        </p:nvSpPr>
        <p:spPr/>
        <p:txBody>
          <a:bodyPr/>
          <a:lstStyle/>
          <a:p>
            <a:fld id="{7402B711-A71A-452E-950A-8AB93037233C}" type="slidenum">
              <a:rPr lang="en-US" smtClean="0"/>
              <a:pPr/>
              <a:t>23</a:t>
            </a:fld>
            <a:endParaRPr lang="en-US" dirty="0"/>
          </a:p>
        </p:txBody>
      </p:sp>
    </p:spTree>
    <p:extLst>
      <p:ext uri="{BB962C8B-B14F-4D97-AF65-F5344CB8AC3E}">
        <p14:creationId xmlns:p14="http://schemas.microsoft.com/office/powerpoint/2010/main" val="43800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D6C6-9FE6-5724-883E-7D23C05CF18D}"/>
              </a:ext>
            </a:extLst>
          </p:cNvPr>
          <p:cNvSpPr>
            <a:spLocks noGrp="1"/>
          </p:cNvSpPr>
          <p:nvPr>
            <p:ph type="title"/>
          </p:nvPr>
        </p:nvSpPr>
        <p:spPr>
          <a:xfrm>
            <a:off x="627062" y="288925"/>
            <a:ext cx="8250237" cy="737208"/>
          </a:xfrm>
        </p:spPr>
        <p:txBody>
          <a:bodyPr/>
          <a:lstStyle/>
          <a:p>
            <a:r>
              <a:rPr lang="en-US" dirty="0">
                <a:solidFill>
                  <a:schemeClr val="accent1"/>
                </a:solidFill>
                <a:cs typeface="Arial"/>
              </a:rPr>
              <a:t>Infusion centers acquire majority of drugs through buy-and-bill method  </a:t>
            </a:r>
          </a:p>
        </p:txBody>
      </p:sp>
      <p:sp>
        <p:nvSpPr>
          <p:cNvPr id="4" name="Date Placeholder 3">
            <a:extLst>
              <a:ext uri="{FF2B5EF4-FFF2-40B4-BE49-F238E27FC236}">
                <a16:creationId xmlns:a16="http://schemas.microsoft.com/office/drawing/2014/main" id="{322256E7-DE8A-BAFE-E594-300F5A84AD9E}"/>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D70E31A3-E2DF-F9B4-F94B-EE9FF8338A37}"/>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03598EC-5D93-3AD9-B0C8-ED4894C0D291}"/>
              </a:ext>
            </a:extLst>
          </p:cNvPr>
          <p:cNvSpPr>
            <a:spLocks noGrp="1"/>
          </p:cNvSpPr>
          <p:nvPr>
            <p:ph type="sldNum" sz="quarter" idx="12"/>
          </p:nvPr>
        </p:nvSpPr>
        <p:spPr/>
        <p:txBody>
          <a:bodyPr/>
          <a:lstStyle/>
          <a:p>
            <a:fld id="{7402B711-A71A-452E-950A-8AB93037233C}" type="slidenum">
              <a:rPr lang="en-US" smtClean="0"/>
              <a:t>24</a:t>
            </a:fld>
            <a:endParaRPr lang="en-US" dirty="0"/>
          </a:p>
        </p:txBody>
      </p:sp>
      <p:sp>
        <p:nvSpPr>
          <p:cNvPr id="8" name="Text Placeholder 7">
            <a:extLst>
              <a:ext uri="{FF2B5EF4-FFF2-40B4-BE49-F238E27FC236}">
                <a16:creationId xmlns:a16="http://schemas.microsoft.com/office/drawing/2014/main" id="{E8DCA926-6581-4C83-732C-B3584EFE2799}"/>
              </a:ext>
            </a:extLst>
          </p:cNvPr>
          <p:cNvSpPr>
            <a:spLocks noGrp="1"/>
          </p:cNvSpPr>
          <p:nvPr>
            <p:ph type="body" sz="quarter" idx="18"/>
          </p:nvPr>
        </p:nvSpPr>
        <p:spPr/>
        <p:txBody>
          <a:bodyPr/>
          <a:lstStyle/>
          <a:p>
            <a:r>
              <a:rPr lang="en-US" dirty="0"/>
              <a:t>1. How does your organization acquire drugs? Please select all that apply. </a:t>
            </a:r>
          </a:p>
        </p:txBody>
      </p:sp>
      <p:graphicFrame>
        <p:nvGraphicFramePr>
          <p:cNvPr id="11" name="Chart 10">
            <a:extLst>
              <a:ext uri="{FF2B5EF4-FFF2-40B4-BE49-F238E27FC236}">
                <a16:creationId xmlns:a16="http://schemas.microsoft.com/office/drawing/2014/main" id="{8B5BFBEE-5B72-B622-1FB2-F2B78C457A7E}"/>
              </a:ext>
            </a:extLst>
          </p:cNvPr>
          <p:cNvGraphicFramePr/>
          <p:nvPr>
            <p:extLst>
              <p:ext uri="{D42A27DB-BD31-4B8C-83A1-F6EECF244321}">
                <p14:modId xmlns:p14="http://schemas.microsoft.com/office/powerpoint/2010/main" val="204411023"/>
              </p:ext>
            </p:extLst>
          </p:nvPr>
        </p:nvGraphicFramePr>
        <p:xfrm>
          <a:off x="4150519" y="1192453"/>
          <a:ext cx="4710490" cy="306057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3D44F3D8-FCD1-8C27-2A96-83029EFEC37E}"/>
              </a:ext>
            </a:extLst>
          </p:cNvPr>
          <p:cNvSpPr txBox="1">
            <a:spLocks/>
          </p:cNvSpPr>
          <p:nvPr/>
        </p:nvSpPr>
        <p:spPr>
          <a:xfrm>
            <a:off x="475610" y="1192453"/>
            <a:ext cx="3319007" cy="3329171"/>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400" kern="1200">
                <a:solidFill>
                  <a:schemeClr val="tx1"/>
                </a:solidFill>
                <a:latin typeface="+mj-lt"/>
                <a:ea typeface="+mj-ea"/>
                <a:cs typeface="Arial" panose="020B0604020202020204" pitchFamily="34" charset="0"/>
              </a:defRPr>
            </a:lvl1pPr>
          </a:lstStyle>
          <a:p>
            <a:pPr marL="285750" indent="-285750">
              <a:buFont typeface="Arial" panose="020B0604020202020204" pitchFamily="34" charset="0"/>
              <a:buChar char="•"/>
            </a:pPr>
            <a:r>
              <a:rPr lang="en-US" sz="1200" dirty="0">
                <a:solidFill>
                  <a:schemeClr val="tx2"/>
                </a:solidFill>
                <a:latin typeface="+mn-lt"/>
                <a:cs typeface="Arial"/>
              </a:rPr>
              <a:t>Interviews revealed majority of infusion drugs were acquired through buy-and-bill</a:t>
            </a:r>
          </a:p>
          <a:p>
            <a:pPr marL="285750" indent="-285750">
              <a:buFont typeface="Arial" panose="020B0604020202020204" pitchFamily="34" charset="0"/>
              <a:buChar char="•"/>
            </a:pPr>
            <a:endParaRPr lang="en-US" sz="1200" dirty="0">
              <a:solidFill>
                <a:schemeClr val="tx2"/>
              </a:solidFill>
              <a:latin typeface="+mn-lt"/>
            </a:endParaRPr>
          </a:p>
          <a:p>
            <a:pPr marL="285750" indent="-285750">
              <a:buFont typeface="Arial" panose="020B0604020202020204" pitchFamily="34" charset="0"/>
              <a:buChar char="•"/>
            </a:pPr>
            <a:r>
              <a:rPr lang="en-US" sz="1200" dirty="0">
                <a:solidFill>
                  <a:schemeClr val="tx2"/>
                </a:solidFill>
                <a:latin typeface="+mn-lt"/>
                <a:cs typeface="Arial"/>
              </a:rPr>
              <a:t>While 4 out of 6 respondents use white bagging, the number of drugs acquired through this method is much smaller</a:t>
            </a:r>
          </a:p>
          <a:p>
            <a:pPr marL="285750" indent="-285750">
              <a:buFont typeface="Arial" panose="020B0604020202020204" pitchFamily="34" charset="0"/>
              <a:buChar char="•"/>
            </a:pPr>
            <a:endParaRPr lang="en-US" sz="1200" dirty="0">
              <a:solidFill>
                <a:schemeClr val="tx2"/>
              </a:solidFill>
              <a:latin typeface="+mn-lt"/>
            </a:endParaRPr>
          </a:p>
          <a:p>
            <a:pPr marL="285750" indent="-285750">
              <a:buFont typeface="Arial" panose="020B0604020202020204" pitchFamily="34" charset="0"/>
              <a:buChar char="•"/>
            </a:pPr>
            <a:r>
              <a:rPr lang="en-US" sz="1200" dirty="0">
                <a:solidFill>
                  <a:schemeClr val="tx2"/>
                </a:solidFill>
                <a:latin typeface="+mn-lt"/>
                <a:cs typeface="Arial"/>
              </a:rPr>
              <a:t>1 private neurology practice with an embedded infusion center revealed a preference for the buy-and-bill method, due to potential coordinating challenges across multiple stakeholders (specialty pharmacy, patient, provider's office, and infusion center) with the white bagging method</a:t>
            </a:r>
            <a:endParaRPr lang="en-US" sz="1200" strike="sngStrike" dirty="0">
              <a:solidFill>
                <a:schemeClr val="tx2"/>
              </a:solidFill>
              <a:latin typeface="+mn-lt"/>
              <a:cs typeface="Arial"/>
            </a:endParaRPr>
          </a:p>
        </p:txBody>
      </p:sp>
      <p:cxnSp>
        <p:nvCxnSpPr>
          <p:cNvPr id="10" name="Straight Connector 9">
            <a:extLst>
              <a:ext uri="{FF2B5EF4-FFF2-40B4-BE49-F238E27FC236}">
                <a16:creationId xmlns:a16="http://schemas.microsoft.com/office/drawing/2014/main" id="{14046E6B-686A-9729-FD73-7AF8704B92DD}"/>
              </a:ext>
            </a:extLst>
          </p:cNvPr>
          <p:cNvCxnSpPr/>
          <p:nvPr/>
        </p:nvCxnSpPr>
        <p:spPr>
          <a:xfrm>
            <a:off x="3964782" y="1192453"/>
            <a:ext cx="0" cy="3594342"/>
          </a:xfrm>
          <a:prstGeom prst="line">
            <a:avLst/>
          </a:prstGeom>
          <a:ln w="9525">
            <a:headEnd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689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D6C6-9FE6-5724-883E-7D23C05CF18D}"/>
              </a:ext>
            </a:extLst>
          </p:cNvPr>
          <p:cNvSpPr>
            <a:spLocks noGrp="1"/>
          </p:cNvSpPr>
          <p:nvPr>
            <p:ph type="title"/>
          </p:nvPr>
        </p:nvSpPr>
        <p:spPr/>
        <p:txBody>
          <a:bodyPr/>
          <a:lstStyle/>
          <a:p>
            <a:r>
              <a:rPr lang="en-US" dirty="0">
                <a:solidFill>
                  <a:schemeClr val="accent1"/>
                </a:solidFill>
                <a:cs typeface="Arial"/>
              </a:rPr>
              <a:t>Infusion centers leverage several resources to learn about and implement new medicines into their practice </a:t>
            </a:r>
          </a:p>
        </p:txBody>
      </p:sp>
      <p:sp>
        <p:nvSpPr>
          <p:cNvPr id="4" name="Date Placeholder 3">
            <a:extLst>
              <a:ext uri="{FF2B5EF4-FFF2-40B4-BE49-F238E27FC236}">
                <a16:creationId xmlns:a16="http://schemas.microsoft.com/office/drawing/2014/main" id="{322256E7-DE8A-BAFE-E594-300F5A84AD9E}"/>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D70E31A3-E2DF-F9B4-F94B-EE9FF8338A37}"/>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03598EC-5D93-3AD9-B0C8-ED4894C0D291}"/>
              </a:ext>
            </a:extLst>
          </p:cNvPr>
          <p:cNvSpPr>
            <a:spLocks noGrp="1"/>
          </p:cNvSpPr>
          <p:nvPr>
            <p:ph type="sldNum" sz="quarter" idx="12"/>
          </p:nvPr>
        </p:nvSpPr>
        <p:spPr/>
        <p:txBody>
          <a:bodyPr/>
          <a:lstStyle/>
          <a:p>
            <a:fld id="{7402B711-A71A-452E-950A-8AB93037233C}" type="slidenum">
              <a:rPr lang="en-US" smtClean="0"/>
              <a:t>25</a:t>
            </a:fld>
            <a:endParaRPr lang="en-US" dirty="0"/>
          </a:p>
        </p:txBody>
      </p:sp>
      <p:sp>
        <p:nvSpPr>
          <p:cNvPr id="8" name="Text Placeholder 7">
            <a:extLst>
              <a:ext uri="{FF2B5EF4-FFF2-40B4-BE49-F238E27FC236}">
                <a16:creationId xmlns:a16="http://schemas.microsoft.com/office/drawing/2014/main" id="{E8DCA926-6581-4C83-732C-B3584EFE2799}"/>
              </a:ext>
            </a:extLst>
          </p:cNvPr>
          <p:cNvSpPr>
            <a:spLocks noGrp="1"/>
          </p:cNvSpPr>
          <p:nvPr>
            <p:ph type="body" sz="quarter" idx="18"/>
          </p:nvPr>
        </p:nvSpPr>
        <p:spPr/>
        <p:txBody>
          <a:bodyPr/>
          <a:lstStyle/>
          <a:p>
            <a:r>
              <a:rPr lang="en-US" dirty="0"/>
              <a:t>2. Which of the following resources do you use to learn about new medications and implement them into your practice/center? Please select all that apply.</a:t>
            </a:r>
          </a:p>
        </p:txBody>
      </p:sp>
      <p:graphicFrame>
        <p:nvGraphicFramePr>
          <p:cNvPr id="11" name="Chart 10">
            <a:extLst>
              <a:ext uri="{FF2B5EF4-FFF2-40B4-BE49-F238E27FC236}">
                <a16:creationId xmlns:a16="http://schemas.microsoft.com/office/drawing/2014/main" id="{8B5BFBEE-5B72-B622-1FB2-F2B78C457A7E}"/>
              </a:ext>
            </a:extLst>
          </p:cNvPr>
          <p:cNvGraphicFramePr/>
          <p:nvPr>
            <p:extLst>
              <p:ext uri="{D42A27DB-BD31-4B8C-83A1-F6EECF244321}">
                <p14:modId xmlns:p14="http://schemas.microsoft.com/office/powerpoint/2010/main" val="1692718296"/>
              </p:ext>
            </p:extLst>
          </p:nvPr>
        </p:nvGraphicFramePr>
        <p:xfrm>
          <a:off x="627062" y="1163965"/>
          <a:ext cx="8107864" cy="35328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5909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D6C6-9FE6-5724-883E-7D23C05CF18D}"/>
              </a:ext>
            </a:extLst>
          </p:cNvPr>
          <p:cNvSpPr>
            <a:spLocks noGrp="1"/>
          </p:cNvSpPr>
          <p:nvPr>
            <p:ph type="title"/>
          </p:nvPr>
        </p:nvSpPr>
        <p:spPr/>
        <p:txBody>
          <a:bodyPr/>
          <a:lstStyle/>
          <a:p>
            <a:r>
              <a:rPr lang="en-US" dirty="0"/>
              <a:t>Infusion center mAbs patients for Alzheimer's’ disease are a mix of internal and external referrals</a:t>
            </a:r>
          </a:p>
        </p:txBody>
      </p:sp>
      <p:sp>
        <p:nvSpPr>
          <p:cNvPr id="4" name="Date Placeholder 3">
            <a:extLst>
              <a:ext uri="{FF2B5EF4-FFF2-40B4-BE49-F238E27FC236}">
                <a16:creationId xmlns:a16="http://schemas.microsoft.com/office/drawing/2014/main" id="{322256E7-DE8A-BAFE-E594-300F5A84AD9E}"/>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D70E31A3-E2DF-F9B4-F94B-EE9FF8338A37}"/>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03598EC-5D93-3AD9-B0C8-ED4894C0D291}"/>
              </a:ext>
            </a:extLst>
          </p:cNvPr>
          <p:cNvSpPr>
            <a:spLocks noGrp="1"/>
          </p:cNvSpPr>
          <p:nvPr>
            <p:ph type="sldNum" sz="quarter" idx="12"/>
          </p:nvPr>
        </p:nvSpPr>
        <p:spPr/>
        <p:txBody>
          <a:bodyPr/>
          <a:lstStyle/>
          <a:p>
            <a:fld id="{7402B711-A71A-452E-950A-8AB93037233C}" type="slidenum">
              <a:rPr lang="en-US" smtClean="0"/>
              <a:t>26</a:t>
            </a:fld>
            <a:endParaRPr lang="en-US" dirty="0"/>
          </a:p>
        </p:txBody>
      </p:sp>
      <p:sp>
        <p:nvSpPr>
          <p:cNvPr id="8" name="Text Placeholder 7">
            <a:extLst>
              <a:ext uri="{FF2B5EF4-FFF2-40B4-BE49-F238E27FC236}">
                <a16:creationId xmlns:a16="http://schemas.microsoft.com/office/drawing/2014/main" id="{E8DCA926-6581-4C83-732C-B3584EFE2799}"/>
              </a:ext>
            </a:extLst>
          </p:cNvPr>
          <p:cNvSpPr>
            <a:spLocks noGrp="1"/>
          </p:cNvSpPr>
          <p:nvPr>
            <p:ph type="body" sz="quarter" idx="18"/>
          </p:nvPr>
        </p:nvSpPr>
        <p:spPr>
          <a:xfrm>
            <a:off x="627063" y="4600180"/>
            <a:ext cx="8233946" cy="460935"/>
          </a:xfrm>
        </p:spPr>
        <p:txBody>
          <a:bodyPr/>
          <a:lstStyle/>
          <a:p>
            <a:pPr>
              <a:spcAft>
                <a:spcPts val="0"/>
              </a:spcAft>
            </a:pPr>
            <a:r>
              <a:rPr lang="en-US" dirty="0"/>
              <a:t>3. For your patients who are currently being treated with mAbs for AD, what portion of them were referred to your infusion practice/center from the following types of sources? Please provide a percentage estimate between 0-100% for each source below. Your total must sum up to 100%. </a:t>
            </a:r>
          </a:p>
          <a:p>
            <a:pPr>
              <a:spcAft>
                <a:spcPts val="0"/>
              </a:spcAft>
            </a:pPr>
            <a:r>
              <a:rPr lang="en-US" sz="800" dirty="0"/>
              <a:t>*1 respondent did not answer this question as they currently don’t treat AD patients.</a:t>
            </a:r>
            <a:endParaRPr lang="en-US" dirty="0"/>
          </a:p>
        </p:txBody>
      </p:sp>
      <p:sp>
        <p:nvSpPr>
          <p:cNvPr id="13" name="Content Placeholder 2">
            <a:extLst>
              <a:ext uri="{FF2B5EF4-FFF2-40B4-BE49-F238E27FC236}">
                <a16:creationId xmlns:a16="http://schemas.microsoft.com/office/drawing/2014/main" id="{E83C0B64-E627-3580-7A18-80D1525039B1}"/>
              </a:ext>
            </a:extLst>
          </p:cNvPr>
          <p:cNvSpPr>
            <a:spLocks noGrp="1"/>
          </p:cNvSpPr>
          <p:nvPr>
            <p:ph idx="1"/>
          </p:nvPr>
        </p:nvSpPr>
        <p:spPr>
          <a:xfrm>
            <a:off x="627062" y="1122608"/>
            <a:ext cx="4466481" cy="3574187"/>
          </a:xfrm>
        </p:spPr>
        <p:txBody>
          <a:bodyPr/>
          <a:lstStyle/>
          <a:p>
            <a:pPr>
              <a:spcAft>
                <a:spcPts val="0"/>
              </a:spcAft>
            </a:pPr>
            <a:r>
              <a:rPr lang="en-US" sz="1200" noProof="0" dirty="0">
                <a:cs typeface="Arial"/>
              </a:rPr>
              <a:t>Infusion centers work closely with the offices of referring neurologists to </a:t>
            </a:r>
            <a:r>
              <a:rPr lang="en-US" sz="1200" dirty="0">
                <a:cs typeface="Arial"/>
              </a:rPr>
              <a:t>coordinate</a:t>
            </a:r>
            <a:r>
              <a:rPr lang="en-US" sz="1200" noProof="0" dirty="0">
                <a:cs typeface="Arial"/>
              </a:rPr>
              <a:t> patient care</a:t>
            </a:r>
          </a:p>
          <a:p>
            <a:pPr>
              <a:spcAft>
                <a:spcPts val="0"/>
              </a:spcAft>
            </a:pPr>
            <a:endParaRPr lang="en-US" sz="1200" noProof="0" dirty="0">
              <a:cs typeface="Arial"/>
            </a:endParaRPr>
          </a:p>
          <a:p>
            <a:pPr>
              <a:spcAft>
                <a:spcPts val="0"/>
              </a:spcAft>
            </a:pPr>
            <a:r>
              <a:rPr lang="en-US" sz="1200" dirty="0"/>
              <a:t>I</a:t>
            </a:r>
            <a:r>
              <a:rPr lang="en-US" sz="1200" noProof="0" dirty="0"/>
              <a:t>nternal teams at infusion centers handle insurance-related tasks such as benefits verification, enrolling patients in co-pay programs,</a:t>
            </a:r>
            <a:r>
              <a:rPr lang="en-US" sz="1200" dirty="0"/>
              <a:t> </a:t>
            </a:r>
            <a:r>
              <a:rPr lang="en-US" sz="1200" noProof="0" dirty="0"/>
              <a:t>and billing and coding for mAbs</a:t>
            </a:r>
          </a:p>
          <a:p>
            <a:pPr marL="0" indent="0">
              <a:spcAft>
                <a:spcPts val="0"/>
              </a:spcAft>
              <a:buNone/>
            </a:pPr>
            <a:endParaRPr lang="en-US" sz="1200" noProof="0" dirty="0"/>
          </a:p>
          <a:p>
            <a:pPr marL="345440" lvl="1" indent="-172720">
              <a:spcAft>
                <a:spcPts val="0"/>
              </a:spcAft>
            </a:pPr>
            <a:r>
              <a:rPr lang="en-US" sz="1200" dirty="0">
                <a:cs typeface="Arial"/>
              </a:rPr>
              <a:t>During course of treatment, they communicate back to providers with notes on the infusion progress, including number of treatments patients received and other relevant clinical information</a:t>
            </a:r>
          </a:p>
          <a:p>
            <a:pPr marL="345440" lvl="1" indent="-172720">
              <a:spcAft>
                <a:spcPts val="0"/>
              </a:spcAft>
            </a:pPr>
            <a:endParaRPr lang="en-US" sz="1200" dirty="0">
              <a:cs typeface="Arial"/>
            </a:endParaRPr>
          </a:p>
          <a:p>
            <a:pPr marL="287020" indent="-285750">
              <a:spcAft>
                <a:spcPts val="0"/>
              </a:spcAft>
            </a:pPr>
            <a:r>
              <a:rPr lang="en-US" sz="1200" noProof="0" dirty="0"/>
              <a:t>1 operations respondent from a freestanding ambulatory multi-specialty infusion center mentioned 2 self-referrals for their center but that is the exception vs the norm</a:t>
            </a:r>
          </a:p>
          <a:p>
            <a:pPr marL="287020" indent="-285750">
              <a:spcAft>
                <a:spcPts val="0"/>
              </a:spcAft>
            </a:pPr>
            <a:endParaRPr lang="en-US" sz="1200" noProof="0" dirty="0"/>
          </a:p>
          <a:p>
            <a:pPr marL="345440" lvl="1" indent="-172720">
              <a:spcAft>
                <a:spcPts val="0"/>
              </a:spcAft>
            </a:pPr>
            <a:r>
              <a:rPr lang="en-US" sz="1200" dirty="0"/>
              <a:t>Patients who self-referred to their practice obtained information on the practice as a site of care for mAbs for Alzheimer’s patients from the NICA website</a:t>
            </a:r>
          </a:p>
        </p:txBody>
      </p:sp>
      <p:sp>
        <p:nvSpPr>
          <p:cNvPr id="7" name="TextBox 6">
            <a:extLst>
              <a:ext uri="{FF2B5EF4-FFF2-40B4-BE49-F238E27FC236}">
                <a16:creationId xmlns:a16="http://schemas.microsoft.com/office/drawing/2014/main" id="{B9A20F4C-2414-C46C-6B99-D73786DC9892}"/>
              </a:ext>
            </a:extLst>
          </p:cNvPr>
          <p:cNvSpPr txBox="1"/>
          <p:nvPr/>
        </p:nvSpPr>
        <p:spPr>
          <a:xfrm>
            <a:off x="5603139" y="1540698"/>
            <a:ext cx="3136232" cy="2062103"/>
          </a:xfrm>
          <a:prstGeom prst="rect">
            <a:avLst/>
          </a:prstGeom>
          <a:solidFill>
            <a:schemeClr val="accent1"/>
          </a:solidFill>
        </p:spPr>
        <p:txBody>
          <a:bodyPr wrap="square">
            <a:spAutoFit/>
          </a:bodyPr>
          <a:lstStyle/>
          <a:p>
            <a:pPr algn="ctr"/>
            <a:r>
              <a:rPr lang="en-US" sz="1600" b="1" dirty="0">
                <a:solidFill>
                  <a:schemeClr val="bg1"/>
                </a:solidFill>
              </a:rPr>
              <a:t>For 3 out of 6 respondents, all their current mAbs patients were referred to them externally from a prescriber outside their organization or were self-referrals; 2 were referred by a prescriber within their organization*</a:t>
            </a:r>
          </a:p>
        </p:txBody>
      </p:sp>
      <p:cxnSp>
        <p:nvCxnSpPr>
          <p:cNvPr id="11" name="Straight Connector 10">
            <a:extLst>
              <a:ext uri="{FF2B5EF4-FFF2-40B4-BE49-F238E27FC236}">
                <a16:creationId xmlns:a16="http://schemas.microsoft.com/office/drawing/2014/main" id="{697D52F3-F68C-D815-27F7-38260FBC4120}"/>
              </a:ext>
            </a:extLst>
          </p:cNvPr>
          <p:cNvCxnSpPr>
            <a:cxnSpLocks/>
          </p:cNvCxnSpPr>
          <p:nvPr/>
        </p:nvCxnSpPr>
        <p:spPr>
          <a:xfrm>
            <a:off x="5258666" y="1140363"/>
            <a:ext cx="0" cy="3399553"/>
          </a:xfrm>
          <a:prstGeom prst="line">
            <a:avLst/>
          </a:prstGeom>
          <a:ln w="9525">
            <a:headEnd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728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D6C6-9FE6-5724-883E-7D23C05CF18D}"/>
              </a:ext>
            </a:extLst>
          </p:cNvPr>
          <p:cNvSpPr>
            <a:spLocks noGrp="1"/>
          </p:cNvSpPr>
          <p:nvPr>
            <p:ph type="title"/>
          </p:nvPr>
        </p:nvSpPr>
        <p:spPr/>
        <p:txBody>
          <a:bodyPr/>
          <a:lstStyle/>
          <a:p>
            <a:r>
              <a:rPr lang="en-US" dirty="0">
                <a:solidFill>
                  <a:schemeClr val="accent1"/>
                </a:solidFill>
                <a:cs typeface="Arial"/>
              </a:rPr>
              <a:t>Claims and reimbursement related issues were identified as biggest challenges in the administering of mAbs</a:t>
            </a:r>
          </a:p>
        </p:txBody>
      </p:sp>
      <p:sp>
        <p:nvSpPr>
          <p:cNvPr id="4" name="Date Placeholder 3">
            <a:extLst>
              <a:ext uri="{FF2B5EF4-FFF2-40B4-BE49-F238E27FC236}">
                <a16:creationId xmlns:a16="http://schemas.microsoft.com/office/drawing/2014/main" id="{322256E7-DE8A-BAFE-E594-300F5A84AD9E}"/>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D70E31A3-E2DF-F9B4-F94B-EE9FF8338A37}"/>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03598EC-5D93-3AD9-B0C8-ED4894C0D291}"/>
              </a:ext>
            </a:extLst>
          </p:cNvPr>
          <p:cNvSpPr>
            <a:spLocks noGrp="1"/>
          </p:cNvSpPr>
          <p:nvPr>
            <p:ph type="sldNum" sz="quarter" idx="12"/>
          </p:nvPr>
        </p:nvSpPr>
        <p:spPr/>
        <p:txBody>
          <a:bodyPr/>
          <a:lstStyle/>
          <a:p>
            <a:fld id="{7402B711-A71A-452E-950A-8AB93037233C}" type="slidenum">
              <a:rPr lang="en-US" smtClean="0"/>
              <a:t>27</a:t>
            </a:fld>
            <a:endParaRPr lang="en-US" dirty="0"/>
          </a:p>
        </p:txBody>
      </p:sp>
      <p:sp>
        <p:nvSpPr>
          <p:cNvPr id="8" name="Text Placeholder 7">
            <a:extLst>
              <a:ext uri="{FF2B5EF4-FFF2-40B4-BE49-F238E27FC236}">
                <a16:creationId xmlns:a16="http://schemas.microsoft.com/office/drawing/2014/main" id="{E8DCA926-6581-4C83-732C-B3584EFE2799}"/>
              </a:ext>
            </a:extLst>
          </p:cNvPr>
          <p:cNvSpPr>
            <a:spLocks noGrp="1"/>
          </p:cNvSpPr>
          <p:nvPr>
            <p:ph type="body" sz="quarter" idx="18"/>
          </p:nvPr>
        </p:nvSpPr>
        <p:spPr/>
        <p:txBody>
          <a:bodyPr/>
          <a:lstStyle/>
          <a:p>
            <a:pPr>
              <a:spcAft>
                <a:spcPts val="0"/>
              </a:spcAft>
            </a:pPr>
            <a:r>
              <a:rPr lang="en-US" dirty="0"/>
              <a:t>4. In which of the steps associated with administering mAbs for AD patients has your infusion practice/center faced challenges? Please select all that apply.</a:t>
            </a:r>
          </a:p>
          <a:p>
            <a:pPr>
              <a:spcAft>
                <a:spcPts val="0"/>
              </a:spcAft>
            </a:pPr>
            <a:r>
              <a:rPr lang="en-US" dirty="0"/>
              <a:t>5. For the challenges that you selected in the previous question, what would you consider to be the biggest challenge associated with administering mAbs for AD patients that your practice/center has faced?  Please select one best answer.  </a:t>
            </a:r>
          </a:p>
        </p:txBody>
      </p:sp>
      <p:graphicFrame>
        <p:nvGraphicFramePr>
          <p:cNvPr id="11" name="Chart 10">
            <a:extLst>
              <a:ext uri="{FF2B5EF4-FFF2-40B4-BE49-F238E27FC236}">
                <a16:creationId xmlns:a16="http://schemas.microsoft.com/office/drawing/2014/main" id="{8B5BFBEE-5B72-B622-1FB2-F2B78C457A7E}"/>
              </a:ext>
            </a:extLst>
          </p:cNvPr>
          <p:cNvGraphicFramePr/>
          <p:nvPr>
            <p:extLst>
              <p:ext uri="{D42A27DB-BD31-4B8C-83A1-F6EECF244321}">
                <p14:modId xmlns:p14="http://schemas.microsoft.com/office/powerpoint/2010/main" val="4269658066"/>
              </p:ext>
            </p:extLst>
          </p:nvPr>
        </p:nvGraphicFramePr>
        <p:xfrm>
          <a:off x="658436" y="1067350"/>
          <a:ext cx="7827127" cy="353283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a:extLst>
              <a:ext uri="{FF2B5EF4-FFF2-40B4-BE49-F238E27FC236}">
                <a16:creationId xmlns:a16="http://schemas.microsoft.com/office/drawing/2014/main" id="{48C22B6C-97B0-92E1-338F-D3F28494F8B3}"/>
              </a:ext>
            </a:extLst>
          </p:cNvPr>
          <p:cNvCxnSpPr>
            <a:cxnSpLocks/>
          </p:cNvCxnSpPr>
          <p:nvPr/>
        </p:nvCxnSpPr>
        <p:spPr>
          <a:xfrm>
            <a:off x="6946232" y="2045547"/>
            <a:ext cx="0" cy="256495"/>
          </a:xfrm>
          <a:prstGeom prst="straightConnector1">
            <a:avLst/>
          </a:prstGeom>
          <a:ln w="9525">
            <a:headEnd w="med" len="sm"/>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11E3054-3CA7-C86E-FB9E-F0F3D1852BAA}"/>
              </a:ext>
            </a:extLst>
          </p:cNvPr>
          <p:cNvSpPr/>
          <p:nvPr/>
        </p:nvSpPr>
        <p:spPr>
          <a:xfrm>
            <a:off x="6120063" y="2347823"/>
            <a:ext cx="1957137" cy="537410"/>
          </a:xfrm>
          <a:prstGeom prst="rect">
            <a:avLst/>
          </a:prstGeom>
          <a:solidFill>
            <a:schemeClr val="bg2"/>
          </a:solidFill>
        </p:spPr>
        <p:txBody>
          <a:bodyPr vert="horz" lIns="54864" tIns="54864" rIns="45720" bIns="36576" rtlCol="0" anchor="ctr" anchorCtr="0">
            <a:noAutofit/>
          </a:bodyPr>
          <a:lstStyle/>
          <a:p>
            <a:pPr algn="ctr" defTabSz="173736">
              <a:spcAft>
                <a:spcPts val="600"/>
              </a:spcAft>
              <a:tabLst>
                <a:tab pos="173736" algn="l"/>
                <a:tab pos="347472" algn="l"/>
                <a:tab pos="521208" algn="l"/>
                <a:tab pos="694944" algn="l"/>
              </a:tabLst>
            </a:pPr>
            <a:r>
              <a:rPr lang="en-US" sz="1100" dirty="0">
                <a:solidFill>
                  <a:schemeClr val="tx2"/>
                </a:solidFill>
                <a:cs typeface="Arial"/>
              </a:rPr>
              <a:t>2 out of 5 noted this was the biggest challenge they faced</a:t>
            </a:r>
          </a:p>
        </p:txBody>
      </p:sp>
    </p:spTree>
    <p:extLst>
      <p:ext uri="{BB962C8B-B14F-4D97-AF65-F5344CB8AC3E}">
        <p14:creationId xmlns:p14="http://schemas.microsoft.com/office/powerpoint/2010/main" val="235209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03C0-08CA-1EE0-379C-275DB7DF1F35}"/>
              </a:ext>
            </a:extLst>
          </p:cNvPr>
          <p:cNvSpPr>
            <a:spLocks noGrp="1"/>
          </p:cNvSpPr>
          <p:nvPr>
            <p:ph type="title"/>
          </p:nvPr>
        </p:nvSpPr>
        <p:spPr/>
        <p:txBody>
          <a:bodyPr/>
          <a:lstStyle/>
          <a:p>
            <a:r>
              <a:rPr lang="en-US" dirty="0"/>
              <a:t>Interviews revealed several challenges in administering mAbs and recommended tactics to overcome some of them</a:t>
            </a:r>
          </a:p>
        </p:txBody>
      </p:sp>
      <p:sp>
        <p:nvSpPr>
          <p:cNvPr id="4" name="Date Placeholder 3">
            <a:extLst>
              <a:ext uri="{FF2B5EF4-FFF2-40B4-BE49-F238E27FC236}">
                <a16:creationId xmlns:a16="http://schemas.microsoft.com/office/drawing/2014/main" id="{AC0E2678-631C-025B-CEBD-FA1CEAC4B0B4}"/>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B1C8223D-3EA9-9440-CB8C-B27E987E154F}"/>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C4A12887-9F4C-5E12-B553-E92C866E5A7C}"/>
              </a:ext>
            </a:extLst>
          </p:cNvPr>
          <p:cNvSpPr>
            <a:spLocks noGrp="1"/>
          </p:cNvSpPr>
          <p:nvPr>
            <p:ph type="sldNum" sz="quarter" idx="12"/>
          </p:nvPr>
        </p:nvSpPr>
        <p:spPr/>
        <p:txBody>
          <a:bodyPr/>
          <a:lstStyle/>
          <a:p>
            <a:fld id="{7402B711-A71A-452E-950A-8AB93037233C}" type="slidenum">
              <a:rPr lang="en-US" smtClean="0"/>
              <a:t>28</a:t>
            </a:fld>
            <a:endParaRPr lang="en-US" dirty="0"/>
          </a:p>
        </p:txBody>
      </p:sp>
      <p:graphicFrame>
        <p:nvGraphicFramePr>
          <p:cNvPr id="3" name="Table 2">
            <a:extLst>
              <a:ext uri="{FF2B5EF4-FFF2-40B4-BE49-F238E27FC236}">
                <a16:creationId xmlns:a16="http://schemas.microsoft.com/office/drawing/2014/main" id="{F4C5594E-CCC2-5997-92C1-3EF112B6928C}"/>
              </a:ext>
            </a:extLst>
          </p:cNvPr>
          <p:cNvGraphicFramePr>
            <a:graphicFrameLocks noGrp="1"/>
          </p:cNvGraphicFramePr>
          <p:nvPr>
            <p:extLst>
              <p:ext uri="{D42A27DB-BD31-4B8C-83A1-F6EECF244321}">
                <p14:modId xmlns:p14="http://schemas.microsoft.com/office/powerpoint/2010/main" val="2661364774"/>
              </p:ext>
            </p:extLst>
          </p:nvPr>
        </p:nvGraphicFramePr>
        <p:xfrm>
          <a:off x="627062" y="1051560"/>
          <a:ext cx="8016489" cy="3884964"/>
        </p:xfrm>
        <a:graphic>
          <a:graphicData uri="http://schemas.openxmlformats.org/drawingml/2006/table">
            <a:tbl>
              <a:tblPr firstRow="1" bandRow="1">
                <a:tableStyleId>{5C22544A-7EE6-4342-B048-85BDC9FD1C3A}</a:tableStyleId>
              </a:tblPr>
              <a:tblGrid>
                <a:gridCol w="4187126">
                  <a:extLst>
                    <a:ext uri="{9D8B030D-6E8A-4147-A177-3AD203B41FA5}">
                      <a16:colId xmlns:a16="http://schemas.microsoft.com/office/drawing/2014/main" val="483284693"/>
                    </a:ext>
                  </a:extLst>
                </a:gridCol>
                <a:gridCol w="3829363">
                  <a:extLst>
                    <a:ext uri="{9D8B030D-6E8A-4147-A177-3AD203B41FA5}">
                      <a16:colId xmlns:a16="http://schemas.microsoft.com/office/drawing/2014/main" val="1391528730"/>
                    </a:ext>
                  </a:extLst>
                </a:gridCol>
              </a:tblGrid>
              <a:tr h="324739">
                <a:tc>
                  <a:txBody>
                    <a:bodyPr/>
                    <a:lstStyle/>
                    <a:p>
                      <a:endParaRPr lang="en-US" dirty="0"/>
                    </a:p>
                  </a:txBody>
                  <a:tcPr>
                    <a:solidFill>
                      <a:schemeClr val="accent3"/>
                    </a:solidFill>
                  </a:tcPr>
                </a:tc>
                <a:tc>
                  <a:txBody>
                    <a:bodyPr/>
                    <a:lstStyle/>
                    <a:p>
                      <a:endParaRPr lang="en-US" dirty="0"/>
                    </a:p>
                  </a:txBody>
                  <a:tcPr>
                    <a:solidFill>
                      <a:schemeClr val="accent4"/>
                    </a:solidFill>
                  </a:tcPr>
                </a:tc>
                <a:extLst>
                  <a:ext uri="{0D108BD9-81ED-4DB2-BD59-A6C34878D82A}">
                    <a16:rowId xmlns:a16="http://schemas.microsoft.com/office/drawing/2014/main" val="4153183798"/>
                  </a:ext>
                </a:extLst>
              </a:tr>
              <a:tr h="638464">
                <a:tc>
                  <a:txBody>
                    <a:bodyPr/>
                    <a:lstStyle/>
                    <a:p>
                      <a:r>
                        <a:rPr lang="en-US" sz="800" dirty="0">
                          <a:solidFill>
                            <a:schemeClr val="tx2"/>
                          </a:solidFill>
                        </a:rPr>
                        <a:t>Coordinating care between infusion center, provider office, and patients (e.g., MRIs in between infusions, managing frequency of infusions) </a:t>
                      </a:r>
                    </a:p>
                    <a:p>
                      <a:pPr marL="171450" indent="-171450">
                        <a:buFont typeface="Arial" panose="020B0604020202020204" pitchFamily="34" charset="0"/>
                        <a:buChar char="•"/>
                      </a:pPr>
                      <a:r>
                        <a:rPr lang="en-US" sz="800" dirty="0">
                          <a:solidFill>
                            <a:schemeClr val="tx2"/>
                          </a:solidFill>
                        </a:rPr>
                        <a:t>MRIs to monitor for brain swelling and bleeding is required prior to the subsequent infusion</a:t>
                      </a:r>
                    </a:p>
                  </a:txBody>
                  <a:tcPr anchor="ctr">
                    <a:solidFill>
                      <a:schemeClr val="bg1">
                        <a:lumMod val="95000"/>
                      </a:schemeClr>
                    </a:solidFill>
                  </a:tcPr>
                </a:tc>
                <a:tc>
                  <a:txBody>
                    <a:bodyPr/>
                    <a:lstStyle/>
                    <a:p>
                      <a:pPr marL="171450" indent="-171450">
                        <a:buFont typeface="Arial" panose="020B0604020202020204" pitchFamily="34" charset="0"/>
                        <a:buChar char="•"/>
                      </a:pPr>
                      <a:r>
                        <a:rPr lang="en-US" sz="800" dirty="0">
                          <a:solidFill>
                            <a:schemeClr val="tx2"/>
                          </a:solidFill>
                        </a:rPr>
                        <a:t>Scheduling entire MRI schedule at beginning of treatment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solidFill>
                            <a:schemeClr val="tx2"/>
                          </a:solidFill>
                        </a:rPr>
                        <a:t>Upfront patient/caregiver education materials on infusion schedule </a:t>
                      </a:r>
                    </a:p>
                  </a:txBody>
                  <a:tcPr anchor="ctr">
                    <a:solidFill>
                      <a:schemeClr val="bg1">
                        <a:lumMod val="95000"/>
                      </a:schemeClr>
                    </a:solidFill>
                  </a:tcPr>
                </a:tc>
                <a:extLst>
                  <a:ext uri="{0D108BD9-81ED-4DB2-BD59-A6C34878D82A}">
                    <a16:rowId xmlns:a16="http://schemas.microsoft.com/office/drawing/2014/main" val="1987322729"/>
                  </a:ext>
                </a:extLst>
              </a:tr>
              <a:tr h="1048905">
                <a:tc>
                  <a:txBody>
                    <a:bodyPr/>
                    <a:lstStyle/>
                    <a:p>
                      <a:r>
                        <a:rPr lang="en-US" sz="800" dirty="0">
                          <a:solidFill>
                            <a:schemeClr val="tx2"/>
                          </a:solidFill>
                        </a:rPr>
                        <a:t>Challenges related to proper filing of PAs and claims: </a:t>
                      </a:r>
                    </a:p>
                    <a:p>
                      <a:r>
                        <a:rPr lang="en-US" sz="800" b="1" dirty="0">
                          <a:solidFill>
                            <a:schemeClr val="tx2"/>
                          </a:solidFill>
                        </a:rPr>
                        <a:t>Infusion centers: </a:t>
                      </a:r>
                      <a:r>
                        <a:rPr lang="en-US" sz="800" dirty="0">
                          <a:solidFill>
                            <a:schemeClr val="tx2"/>
                          </a:solidFill>
                        </a:rPr>
                        <a:t>lack of knowledge/expertise on mAbs processes</a:t>
                      </a:r>
                    </a:p>
                    <a:p>
                      <a:r>
                        <a:rPr lang="en-US" sz="800" b="1" dirty="0">
                          <a:solidFill>
                            <a:schemeClr val="tx2"/>
                          </a:solidFill>
                        </a:rPr>
                        <a:t>Providers office: </a:t>
                      </a:r>
                      <a:r>
                        <a:rPr lang="en-US" sz="800" b="0" dirty="0">
                          <a:solidFill>
                            <a:schemeClr val="tx2"/>
                          </a:solidFill>
                        </a:rPr>
                        <a:t>lack of knowledge on required </a:t>
                      </a:r>
                      <a:r>
                        <a:rPr lang="en-US" sz="800" dirty="0">
                          <a:solidFill>
                            <a:schemeClr val="tx2"/>
                          </a:solidFill>
                        </a:rPr>
                        <a:t>documentation to be given to infusion centers (eg, cognitive test scores) required by payers for PAs and claims for mAbs</a:t>
                      </a:r>
                    </a:p>
                  </a:txBody>
                  <a:tcPr anchor="ctr">
                    <a:solidFill>
                      <a:schemeClr val="bg1">
                        <a:lumMod val="95000"/>
                      </a:schemeClr>
                    </a:solidFill>
                  </a:tcPr>
                </a:tc>
                <a:tc>
                  <a:txBody>
                    <a:bodyPr/>
                    <a:lstStyle/>
                    <a:p>
                      <a:pPr marL="171450" indent="-171450">
                        <a:buFont typeface="Arial" panose="020B0604020202020204" pitchFamily="34" charset="0"/>
                        <a:buChar char="•"/>
                      </a:pPr>
                      <a:r>
                        <a:rPr lang="en-US" sz="800" dirty="0">
                          <a:solidFill>
                            <a:schemeClr val="tx2"/>
                          </a:solidFill>
                        </a:rPr>
                        <a:t>CMS and NICA guidance on updated billing and coding requirements for mAbs</a:t>
                      </a:r>
                    </a:p>
                    <a:p>
                      <a:pPr marL="171450" indent="-171450">
                        <a:buFont typeface="Arial" panose="020B0604020202020204" pitchFamily="34" charset="0"/>
                        <a:buChar char="•"/>
                      </a:pPr>
                      <a:r>
                        <a:rPr lang="en-US" sz="800" dirty="0">
                          <a:solidFill>
                            <a:schemeClr val="tx2"/>
                          </a:solidFill>
                        </a:rPr>
                        <a:t>Provider education on resources infusion centers need to bill and code for mAbs</a:t>
                      </a:r>
                    </a:p>
                    <a:p>
                      <a:pPr marL="171450" indent="-171450">
                        <a:buFont typeface="Arial" panose="020B0604020202020204" pitchFamily="34" charset="0"/>
                        <a:buChar char="•"/>
                      </a:pPr>
                      <a:r>
                        <a:rPr lang="en-US" sz="800" b="0" dirty="0">
                          <a:solidFill>
                            <a:schemeClr val="tx2"/>
                          </a:solidFill>
                        </a:rPr>
                        <a:t>Dedicated staff with expertise in billing and coding (e.g., reimbursement managers), and individuals who have therapy area experience with Alzheimer’s patients </a:t>
                      </a:r>
                      <a:endParaRPr lang="en-US" sz="800" b="1" dirty="0">
                        <a:solidFill>
                          <a:schemeClr val="tx2"/>
                        </a:solidFill>
                      </a:endParaRPr>
                    </a:p>
                  </a:txBody>
                  <a:tcPr anchor="ctr">
                    <a:solidFill>
                      <a:schemeClr val="bg1">
                        <a:lumMod val="95000"/>
                      </a:schemeClr>
                    </a:solidFill>
                  </a:tcPr>
                </a:tc>
                <a:extLst>
                  <a:ext uri="{0D108BD9-81ED-4DB2-BD59-A6C34878D82A}">
                    <a16:rowId xmlns:a16="http://schemas.microsoft.com/office/drawing/2014/main" val="2096661702"/>
                  </a:ext>
                </a:extLst>
              </a:tr>
              <a:tr h="501650">
                <a:tc>
                  <a:txBody>
                    <a:bodyPr/>
                    <a:lstStyle/>
                    <a:p>
                      <a:r>
                        <a:rPr lang="en-US" sz="800" dirty="0">
                          <a:solidFill>
                            <a:schemeClr val="tx2"/>
                          </a:solidFill>
                        </a:rPr>
                        <a:t>Patient/caregiver compliance to infusion regimen </a:t>
                      </a:r>
                    </a:p>
                  </a:txBody>
                  <a:tcPr anchor="ctr">
                    <a:solidFill>
                      <a:schemeClr val="bg1">
                        <a:lumMod val="95000"/>
                      </a:schemeClr>
                    </a:solidFill>
                  </a:tcPr>
                </a:tc>
                <a:tc>
                  <a:txBody>
                    <a:bodyPr/>
                    <a:lstStyle/>
                    <a:p>
                      <a:pPr marL="171450" indent="-171450">
                        <a:buFont typeface="Arial" panose="020B0604020202020204" pitchFamily="34" charset="0"/>
                        <a:buChar char="•"/>
                      </a:pPr>
                      <a:r>
                        <a:rPr lang="en-US" sz="800" dirty="0">
                          <a:solidFill>
                            <a:schemeClr val="tx2"/>
                          </a:solidFill>
                        </a:rPr>
                        <a:t>Chronic care management program to follow up with patients and caregivers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solidFill>
                            <a:schemeClr val="tx2"/>
                          </a:solidFill>
                        </a:rPr>
                        <a:t>Upfront patient/caregiver education materials on infusion schedule </a:t>
                      </a:r>
                    </a:p>
                  </a:txBody>
                  <a:tcPr anchor="ctr">
                    <a:solidFill>
                      <a:schemeClr val="bg1">
                        <a:lumMod val="95000"/>
                      </a:schemeClr>
                    </a:solidFill>
                  </a:tcPr>
                </a:tc>
                <a:extLst>
                  <a:ext uri="{0D108BD9-81ED-4DB2-BD59-A6C34878D82A}">
                    <a16:rowId xmlns:a16="http://schemas.microsoft.com/office/drawing/2014/main" val="1036393112"/>
                  </a:ext>
                </a:extLst>
              </a:tr>
              <a:tr h="638464">
                <a:tc>
                  <a:txBody>
                    <a:bodyPr/>
                    <a:lstStyle/>
                    <a:p>
                      <a:r>
                        <a:rPr lang="en-US" sz="800" dirty="0">
                          <a:solidFill>
                            <a:schemeClr val="tx2"/>
                          </a:solidFill>
                        </a:rPr>
                        <a:t>Lack of access to local PET scan facilities for amyloid confirmations causes delay in treatments</a:t>
                      </a:r>
                    </a:p>
                    <a:p>
                      <a:pPr marL="171450" indent="-171450">
                        <a:buFont typeface="Arial" panose="020B0604020202020204" pitchFamily="34" charset="0"/>
                        <a:buChar char="•"/>
                      </a:pPr>
                      <a:r>
                        <a:rPr lang="en-US" sz="800" dirty="0">
                          <a:solidFill>
                            <a:schemeClr val="tx2"/>
                          </a:solidFill>
                        </a:rPr>
                        <a:t>Patients display strong aversion to lumbar puncture procedures </a:t>
                      </a:r>
                    </a:p>
                    <a:p>
                      <a:pPr marL="171450" indent="-171450">
                        <a:buFont typeface="Arial" panose="020B0604020202020204" pitchFamily="34" charset="0"/>
                        <a:buChar char="•"/>
                      </a:pPr>
                      <a:r>
                        <a:rPr lang="en-US" sz="800" dirty="0">
                          <a:solidFill>
                            <a:schemeClr val="tx2"/>
                          </a:solidFill>
                        </a:rPr>
                        <a:t>Pressure on freestanding radiology facilities to conduct PET scans</a:t>
                      </a:r>
                    </a:p>
                  </a:txBody>
                  <a:tcPr anchor="ctr">
                    <a:solidFill>
                      <a:schemeClr val="bg1">
                        <a:lumMod val="95000"/>
                      </a:schemeClr>
                    </a:solidFill>
                  </a:tcPr>
                </a:tc>
                <a:tc>
                  <a:txBody>
                    <a:bodyPr/>
                    <a:lstStyle/>
                    <a:p>
                      <a:r>
                        <a:rPr lang="en-US" sz="800" dirty="0">
                          <a:solidFill>
                            <a:schemeClr val="tx2"/>
                          </a:solidFill>
                        </a:rPr>
                        <a:t>No recommendation given because challenge is out of their control </a:t>
                      </a:r>
                    </a:p>
                  </a:txBody>
                  <a:tcPr anchor="ctr">
                    <a:solidFill>
                      <a:schemeClr val="bg1">
                        <a:lumMod val="95000"/>
                      </a:schemeClr>
                    </a:solidFill>
                  </a:tcPr>
                </a:tc>
                <a:extLst>
                  <a:ext uri="{0D108BD9-81ED-4DB2-BD59-A6C34878D82A}">
                    <a16:rowId xmlns:a16="http://schemas.microsoft.com/office/drawing/2014/main" val="2715576701"/>
                  </a:ext>
                </a:extLst>
              </a:tr>
              <a:tr h="366371">
                <a:tc>
                  <a:txBody>
                    <a:bodyPr/>
                    <a:lstStyle/>
                    <a:p>
                      <a:r>
                        <a:rPr lang="en-US" sz="800" dirty="0">
                          <a:solidFill>
                            <a:schemeClr val="tx2"/>
                          </a:solidFill>
                        </a:rPr>
                        <a:t>Patients’ inability to meet high out-of-pocket (OOP) costs, especially Medicare Advantage (MA) patients</a:t>
                      </a:r>
                    </a:p>
                  </a:txBody>
                  <a:tcPr anchor="c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2"/>
                          </a:solidFill>
                        </a:rPr>
                        <a:t>Awareness and communication of patient assistance programs </a:t>
                      </a:r>
                    </a:p>
                  </a:txBody>
                  <a:tcPr anchor="ctr">
                    <a:solidFill>
                      <a:schemeClr val="bg1">
                        <a:lumMod val="95000"/>
                      </a:schemeClr>
                    </a:solidFill>
                  </a:tcPr>
                </a:tc>
                <a:extLst>
                  <a:ext uri="{0D108BD9-81ED-4DB2-BD59-A6C34878D82A}">
                    <a16:rowId xmlns:a16="http://schemas.microsoft.com/office/drawing/2014/main" val="2142279288"/>
                  </a:ext>
                </a:extLst>
              </a:tr>
              <a:tr h="366371">
                <a:tc>
                  <a:txBody>
                    <a:bodyPr/>
                    <a:lstStyle/>
                    <a:p>
                      <a:r>
                        <a:rPr lang="en-US" sz="800" dirty="0">
                          <a:solidFill>
                            <a:schemeClr val="tx2"/>
                          </a:solidFill>
                        </a:rPr>
                        <a:t>Low practice margins on </a:t>
                      </a:r>
                      <a:r>
                        <a:rPr lang="en-US" sz="800" dirty="0" err="1">
                          <a:solidFill>
                            <a:schemeClr val="tx2"/>
                          </a:solidFill>
                        </a:rPr>
                        <a:t>mAbs</a:t>
                      </a:r>
                      <a:endParaRPr lang="en-US" sz="800" dirty="0">
                        <a:solidFill>
                          <a:schemeClr val="tx2"/>
                        </a:solidFill>
                      </a:endParaRPr>
                    </a:p>
                  </a:txBody>
                  <a:tcPr anchor="ctr">
                    <a:solidFill>
                      <a:schemeClr val="bg1">
                        <a:lumMod val="95000"/>
                      </a:schemeClr>
                    </a:solidFill>
                  </a:tcPr>
                </a:tc>
                <a:tc>
                  <a:txBody>
                    <a:bodyPr/>
                    <a:lstStyle/>
                    <a:p>
                      <a:r>
                        <a:rPr lang="en-US" sz="800" dirty="0">
                          <a:solidFill>
                            <a:schemeClr val="tx2"/>
                          </a:solidFill>
                        </a:rPr>
                        <a:t>Receiving reimbursement for registry participation (e.g., ALZ-NET)</a:t>
                      </a:r>
                    </a:p>
                  </a:txBody>
                  <a:tcPr anchor="ctr">
                    <a:solidFill>
                      <a:schemeClr val="bg1">
                        <a:lumMod val="95000"/>
                      </a:schemeClr>
                    </a:solidFill>
                  </a:tcPr>
                </a:tc>
                <a:extLst>
                  <a:ext uri="{0D108BD9-81ED-4DB2-BD59-A6C34878D82A}">
                    <a16:rowId xmlns:a16="http://schemas.microsoft.com/office/drawing/2014/main" val="2294194447"/>
                  </a:ext>
                </a:extLst>
              </a:tr>
            </a:tbl>
          </a:graphicData>
        </a:graphic>
      </p:graphicFrame>
      <p:sp>
        <p:nvSpPr>
          <p:cNvPr id="7" name="TextBox 6">
            <a:extLst>
              <a:ext uri="{FF2B5EF4-FFF2-40B4-BE49-F238E27FC236}">
                <a16:creationId xmlns:a16="http://schemas.microsoft.com/office/drawing/2014/main" id="{A66425F2-E828-D4A5-081F-28B626245F9B}"/>
              </a:ext>
            </a:extLst>
          </p:cNvPr>
          <p:cNvSpPr txBox="1"/>
          <p:nvPr/>
        </p:nvSpPr>
        <p:spPr>
          <a:xfrm>
            <a:off x="1688041" y="1117232"/>
            <a:ext cx="1944129" cy="230076"/>
          </a:xfrm>
          <a:prstGeom prst="rect">
            <a:avLst/>
          </a:prstGeom>
        </p:spPr>
        <p:txBody>
          <a:bodyPr vert="horz" wrap="square" lIns="0" tIns="0" rIns="0" bIns="0" rtlCol="0" anchor="t" anchorCtr="0">
            <a:noAutofit/>
          </a:bodyPr>
          <a:lstStyle/>
          <a:p>
            <a:pPr algn="ctr"/>
            <a:r>
              <a:rPr lang="en-US" sz="1200" b="1" dirty="0">
                <a:solidFill>
                  <a:schemeClr val="bg1"/>
                </a:solidFill>
              </a:rPr>
              <a:t>Challenges</a:t>
            </a:r>
          </a:p>
        </p:txBody>
      </p:sp>
      <p:pic>
        <p:nvPicPr>
          <p:cNvPr id="8" name="Graphic 7" descr="Climbing with solid fill">
            <a:extLst>
              <a:ext uri="{FF2B5EF4-FFF2-40B4-BE49-F238E27FC236}">
                <a16:creationId xmlns:a16="http://schemas.microsoft.com/office/drawing/2014/main" id="{780381BD-20D1-6970-3962-707EE004C9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1669" y="1088659"/>
            <a:ext cx="230076" cy="230076"/>
          </a:xfrm>
          <a:prstGeom prst="rect">
            <a:avLst/>
          </a:prstGeom>
        </p:spPr>
      </p:pic>
      <p:sp>
        <p:nvSpPr>
          <p:cNvPr id="9" name="TextBox 8">
            <a:extLst>
              <a:ext uri="{FF2B5EF4-FFF2-40B4-BE49-F238E27FC236}">
                <a16:creationId xmlns:a16="http://schemas.microsoft.com/office/drawing/2014/main" id="{DAF21B20-7822-9F4B-E08A-1BBC021A90DB}"/>
              </a:ext>
            </a:extLst>
          </p:cNvPr>
          <p:cNvSpPr txBox="1"/>
          <p:nvPr/>
        </p:nvSpPr>
        <p:spPr>
          <a:xfrm>
            <a:off x="4999638" y="1104715"/>
            <a:ext cx="3758400" cy="469557"/>
          </a:xfrm>
          <a:prstGeom prst="rect">
            <a:avLst/>
          </a:prstGeom>
        </p:spPr>
        <p:txBody>
          <a:bodyPr vert="horz" wrap="square" lIns="0" tIns="0" rIns="0" bIns="0" rtlCol="0" anchor="t" anchorCtr="0">
            <a:noAutofit/>
          </a:bodyPr>
          <a:lstStyle/>
          <a:p>
            <a:pPr algn="ctr"/>
            <a:r>
              <a:rPr lang="en-US" sz="1200" b="1" dirty="0">
                <a:solidFill>
                  <a:schemeClr val="bg1"/>
                </a:solidFill>
              </a:rPr>
              <a:t>Recommended tactics to overcome challenges</a:t>
            </a:r>
          </a:p>
        </p:txBody>
      </p:sp>
      <p:pic>
        <p:nvPicPr>
          <p:cNvPr id="11" name="Graphic 10" descr="Hurdle with solid fill">
            <a:extLst>
              <a:ext uri="{FF2B5EF4-FFF2-40B4-BE49-F238E27FC236}">
                <a16:creationId xmlns:a16="http://schemas.microsoft.com/office/drawing/2014/main" id="{6B3D81EF-52F2-8B31-5D6B-A0B7FC8D1B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11663" y="1088659"/>
            <a:ext cx="230075" cy="230075"/>
          </a:xfrm>
          <a:prstGeom prst="rect">
            <a:avLst/>
          </a:prstGeom>
        </p:spPr>
      </p:pic>
    </p:spTree>
    <p:extLst>
      <p:ext uri="{BB962C8B-B14F-4D97-AF65-F5344CB8AC3E}">
        <p14:creationId xmlns:p14="http://schemas.microsoft.com/office/powerpoint/2010/main" val="71155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D6C6-9FE6-5724-883E-7D23C05CF18D}"/>
              </a:ext>
            </a:extLst>
          </p:cNvPr>
          <p:cNvSpPr>
            <a:spLocks noGrp="1"/>
          </p:cNvSpPr>
          <p:nvPr>
            <p:ph type="title"/>
          </p:nvPr>
        </p:nvSpPr>
        <p:spPr/>
        <p:txBody>
          <a:bodyPr/>
          <a:lstStyle/>
          <a:p>
            <a:r>
              <a:rPr lang="en-US" dirty="0"/>
              <a:t>Infusion centers have the necessary resources and guidance to bill and code for mAbs, but challenges persist </a:t>
            </a:r>
          </a:p>
        </p:txBody>
      </p:sp>
      <p:sp>
        <p:nvSpPr>
          <p:cNvPr id="4" name="Date Placeholder 3">
            <a:extLst>
              <a:ext uri="{FF2B5EF4-FFF2-40B4-BE49-F238E27FC236}">
                <a16:creationId xmlns:a16="http://schemas.microsoft.com/office/drawing/2014/main" id="{322256E7-DE8A-BAFE-E594-300F5A84AD9E}"/>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D70E31A3-E2DF-F9B4-F94B-EE9FF8338A37}"/>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03598EC-5D93-3AD9-B0C8-ED4894C0D291}"/>
              </a:ext>
            </a:extLst>
          </p:cNvPr>
          <p:cNvSpPr>
            <a:spLocks noGrp="1"/>
          </p:cNvSpPr>
          <p:nvPr>
            <p:ph type="sldNum" sz="quarter" idx="12"/>
          </p:nvPr>
        </p:nvSpPr>
        <p:spPr/>
        <p:txBody>
          <a:bodyPr/>
          <a:lstStyle/>
          <a:p>
            <a:fld id="{7402B711-A71A-452E-950A-8AB93037233C}" type="slidenum">
              <a:rPr lang="en-US" smtClean="0"/>
              <a:t>29</a:t>
            </a:fld>
            <a:endParaRPr lang="en-US" dirty="0"/>
          </a:p>
        </p:txBody>
      </p:sp>
      <p:sp>
        <p:nvSpPr>
          <p:cNvPr id="8" name="Text Placeholder 7">
            <a:extLst>
              <a:ext uri="{FF2B5EF4-FFF2-40B4-BE49-F238E27FC236}">
                <a16:creationId xmlns:a16="http://schemas.microsoft.com/office/drawing/2014/main" id="{E8DCA926-6581-4C83-732C-B3584EFE2799}"/>
              </a:ext>
            </a:extLst>
          </p:cNvPr>
          <p:cNvSpPr>
            <a:spLocks noGrp="1"/>
          </p:cNvSpPr>
          <p:nvPr>
            <p:ph type="body" sz="quarter" idx="18"/>
          </p:nvPr>
        </p:nvSpPr>
        <p:spPr/>
        <p:txBody>
          <a:bodyPr/>
          <a:lstStyle/>
          <a:p>
            <a:r>
              <a:rPr lang="en-US" dirty="0"/>
              <a:t>6. Does your infusion practice/center have the necessary resources and guidance that is needed to bill and code appropriately and receive reimbursement for mAbs for treatment of AD?</a:t>
            </a:r>
          </a:p>
        </p:txBody>
      </p:sp>
      <p:sp>
        <p:nvSpPr>
          <p:cNvPr id="7" name="TextBox 6">
            <a:extLst>
              <a:ext uri="{FF2B5EF4-FFF2-40B4-BE49-F238E27FC236}">
                <a16:creationId xmlns:a16="http://schemas.microsoft.com/office/drawing/2014/main" id="{4F42BF7B-9347-90CD-AB8C-F4562EFC6C54}"/>
              </a:ext>
            </a:extLst>
          </p:cNvPr>
          <p:cNvSpPr txBox="1"/>
          <p:nvPr/>
        </p:nvSpPr>
        <p:spPr>
          <a:xfrm>
            <a:off x="4572000" y="1836989"/>
            <a:ext cx="4572000" cy="954107"/>
          </a:xfrm>
          <a:prstGeom prst="rect">
            <a:avLst/>
          </a:prstGeom>
          <a:noFill/>
        </p:spPr>
        <p:txBody>
          <a:bodyPr wrap="square">
            <a:spAutoFit/>
          </a:bodyPr>
          <a:lstStyle/>
          <a:p>
            <a:pPr algn="ctr" rtl="0">
              <a:defRPr sz="1200" b="1" i="0" u="none" strike="noStrike" kern="1200" spc="0" baseline="0">
                <a:solidFill>
                  <a:srgbClr val="3B3B3B"/>
                </a:solidFill>
                <a:latin typeface="+mn-lt"/>
                <a:ea typeface="+mn-ea"/>
                <a:cs typeface="+mn-cs"/>
              </a:defRPr>
            </a:pPr>
            <a:r>
              <a:rPr lang="en-US" sz="1400" b="1" dirty="0">
                <a:solidFill>
                  <a:schemeClr val="tx2"/>
                </a:solidFill>
              </a:rPr>
              <a:t>Necessary resources and guidance that is needed to bill and code appropriately and receive reimbursement for mAbs</a:t>
            </a:r>
          </a:p>
          <a:p>
            <a:pPr algn="ctr" rtl="0">
              <a:defRPr sz="1200" b="1" i="0" u="none" strike="noStrike" kern="1200" spc="0" baseline="0">
                <a:solidFill>
                  <a:srgbClr val="3B3B3B"/>
                </a:solidFill>
                <a:latin typeface="+mn-lt"/>
                <a:ea typeface="+mn-ea"/>
                <a:cs typeface="+mn-cs"/>
              </a:defRPr>
            </a:pPr>
            <a:r>
              <a:rPr lang="en-US" sz="1400" dirty="0">
                <a:solidFill>
                  <a:schemeClr val="tx2"/>
                </a:solidFill>
              </a:rPr>
              <a:t>(N=6) </a:t>
            </a:r>
          </a:p>
        </p:txBody>
      </p:sp>
      <p:sp>
        <p:nvSpPr>
          <p:cNvPr id="11" name="TextBox 10">
            <a:extLst>
              <a:ext uri="{FF2B5EF4-FFF2-40B4-BE49-F238E27FC236}">
                <a16:creationId xmlns:a16="http://schemas.microsoft.com/office/drawing/2014/main" id="{93FCA183-E37F-CB55-AC48-031E46161B23}"/>
              </a:ext>
            </a:extLst>
          </p:cNvPr>
          <p:cNvSpPr txBox="1"/>
          <p:nvPr/>
        </p:nvSpPr>
        <p:spPr>
          <a:xfrm>
            <a:off x="5374523" y="2682353"/>
            <a:ext cx="3056021" cy="829176"/>
          </a:xfrm>
          <a:prstGeom prst="rect">
            <a:avLst/>
          </a:prstGeom>
        </p:spPr>
        <p:txBody>
          <a:bodyPr vert="horz" wrap="square" lIns="0" tIns="0" rIns="0" bIns="0" rtlCol="0" anchor="ctr" anchorCtr="0">
            <a:noAutofit/>
          </a:bodyPr>
          <a:lstStyle/>
          <a:p>
            <a:pPr algn="ctr"/>
            <a:r>
              <a:rPr lang="en-US" sz="3200" b="1" dirty="0"/>
              <a:t>100%</a:t>
            </a:r>
          </a:p>
        </p:txBody>
      </p:sp>
      <p:sp>
        <p:nvSpPr>
          <p:cNvPr id="3" name="Content Placeholder 2">
            <a:extLst>
              <a:ext uri="{FF2B5EF4-FFF2-40B4-BE49-F238E27FC236}">
                <a16:creationId xmlns:a16="http://schemas.microsoft.com/office/drawing/2014/main" id="{B5110AA5-547D-3C4C-493C-4D2AA6EB084A}"/>
              </a:ext>
            </a:extLst>
          </p:cNvPr>
          <p:cNvSpPr>
            <a:spLocks noGrp="1"/>
          </p:cNvSpPr>
          <p:nvPr>
            <p:ph idx="1"/>
          </p:nvPr>
        </p:nvSpPr>
        <p:spPr>
          <a:xfrm>
            <a:off x="559236" y="1493543"/>
            <a:ext cx="3822538" cy="3113252"/>
          </a:xfrm>
        </p:spPr>
        <p:txBody>
          <a:bodyPr/>
          <a:lstStyle/>
          <a:p>
            <a:pPr>
              <a:spcAft>
                <a:spcPts val="0"/>
              </a:spcAft>
            </a:pPr>
            <a:r>
              <a:rPr lang="en-US" sz="1200" noProof="0" dirty="0">
                <a:cs typeface="Arial"/>
              </a:rPr>
              <a:t>All infusion centers noted in the survey that they have the necessary resources to bill and code appropriately for mAbs for AD</a:t>
            </a:r>
          </a:p>
          <a:p>
            <a:pPr>
              <a:spcAft>
                <a:spcPts val="0"/>
              </a:spcAft>
            </a:pPr>
            <a:endParaRPr lang="en-US" sz="1200" dirty="0">
              <a:cs typeface="Arial"/>
            </a:endParaRPr>
          </a:p>
          <a:p>
            <a:pPr>
              <a:spcAft>
                <a:spcPts val="0"/>
              </a:spcAft>
            </a:pPr>
            <a:r>
              <a:rPr lang="en-US" sz="1200" dirty="0">
                <a:cs typeface="Arial"/>
              </a:rPr>
              <a:t>However, respondents revealed they still face challenges in claims and reimbursement for mAbs that inhibit them from receiving reimbursement or receiving timely reimbursement </a:t>
            </a:r>
          </a:p>
          <a:p>
            <a:pPr>
              <a:spcAft>
                <a:spcPts val="0"/>
              </a:spcAft>
            </a:pPr>
            <a:endParaRPr lang="en-US" sz="1200" noProof="0" dirty="0">
              <a:cs typeface="Arial"/>
            </a:endParaRPr>
          </a:p>
          <a:p>
            <a:pPr>
              <a:spcAft>
                <a:spcPts val="0"/>
              </a:spcAft>
            </a:pPr>
            <a:r>
              <a:rPr lang="en-US" sz="1200" dirty="0">
                <a:cs typeface="Arial"/>
              </a:rPr>
              <a:t>Some of the challenges include:</a:t>
            </a:r>
          </a:p>
          <a:p>
            <a:pPr>
              <a:spcAft>
                <a:spcPts val="0"/>
              </a:spcAft>
            </a:pPr>
            <a:endParaRPr lang="en-US" sz="1200" dirty="0">
              <a:cs typeface="Arial"/>
            </a:endParaRPr>
          </a:p>
          <a:p>
            <a:pPr lvl="1">
              <a:spcAft>
                <a:spcPts val="0"/>
              </a:spcAft>
            </a:pPr>
            <a:r>
              <a:rPr lang="en-US" sz="1000" dirty="0">
                <a:cs typeface="Arial"/>
              </a:rPr>
              <a:t>Getting the relevant information from providers offices to input into the claim to payers (e.g., cognitive test scores)</a:t>
            </a:r>
          </a:p>
          <a:p>
            <a:pPr lvl="1">
              <a:spcAft>
                <a:spcPts val="0"/>
              </a:spcAft>
            </a:pPr>
            <a:endParaRPr lang="en-US" sz="1000" dirty="0">
              <a:cs typeface="Arial"/>
            </a:endParaRPr>
          </a:p>
          <a:p>
            <a:pPr lvl="1">
              <a:spcAft>
                <a:spcPts val="0"/>
              </a:spcAft>
            </a:pPr>
            <a:r>
              <a:rPr lang="en-US" sz="1000" dirty="0">
                <a:cs typeface="Arial"/>
              </a:rPr>
              <a:t>Delay in getting the needed documents from providers to process claims in a timely manner</a:t>
            </a:r>
          </a:p>
          <a:p>
            <a:pPr lvl="1">
              <a:spcAft>
                <a:spcPts val="0"/>
              </a:spcAft>
            </a:pPr>
            <a:endParaRPr lang="en-US" sz="1000" noProof="0" dirty="0">
              <a:cs typeface="Arial"/>
            </a:endParaRPr>
          </a:p>
          <a:p>
            <a:pPr lvl="1">
              <a:spcAft>
                <a:spcPts val="0"/>
              </a:spcAft>
            </a:pPr>
            <a:endParaRPr lang="en-US" sz="1000" noProof="0" dirty="0">
              <a:cs typeface="Arial"/>
            </a:endParaRPr>
          </a:p>
          <a:p>
            <a:pPr>
              <a:spcAft>
                <a:spcPts val="0"/>
              </a:spcAft>
            </a:pPr>
            <a:endParaRPr lang="en-US" sz="1200" dirty="0">
              <a:cs typeface="Arial"/>
            </a:endParaRPr>
          </a:p>
          <a:p>
            <a:pPr>
              <a:spcAft>
                <a:spcPts val="0"/>
              </a:spcAft>
            </a:pPr>
            <a:endParaRPr lang="en-US" sz="1200" dirty="0"/>
          </a:p>
        </p:txBody>
      </p:sp>
      <p:cxnSp>
        <p:nvCxnSpPr>
          <p:cNvPr id="9" name="Straight Connector 8">
            <a:extLst>
              <a:ext uri="{FF2B5EF4-FFF2-40B4-BE49-F238E27FC236}">
                <a16:creationId xmlns:a16="http://schemas.microsoft.com/office/drawing/2014/main" id="{30AADDD3-E9E9-1897-2857-AC52CDBECAB0}"/>
              </a:ext>
            </a:extLst>
          </p:cNvPr>
          <p:cNvCxnSpPr>
            <a:cxnSpLocks/>
          </p:cNvCxnSpPr>
          <p:nvPr/>
        </p:nvCxnSpPr>
        <p:spPr>
          <a:xfrm>
            <a:off x="4661066" y="1375200"/>
            <a:ext cx="0" cy="3209605"/>
          </a:xfrm>
          <a:prstGeom prst="line">
            <a:avLst/>
          </a:prstGeom>
          <a:ln w="9525">
            <a:headEnd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10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F1A0-D872-8029-A003-E57733E2972E}"/>
              </a:ext>
            </a:extLst>
          </p:cNvPr>
          <p:cNvSpPr>
            <a:spLocks noGrp="1"/>
          </p:cNvSpPr>
          <p:nvPr>
            <p:ph type="title"/>
          </p:nvPr>
        </p:nvSpPr>
        <p:spPr>
          <a:xfrm>
            <a:off x="627062" y="288925"/>
            <a:ext cx="8250237" cy="720725"/>
          </a:xfrm>
        </p:spPr>
        <p:txBody>
          <a:bodyPr/>
          <a:lstStyle/>
          <a:p>
            <a:r>
              <a:rPr lang="en-US" noProof="0" dirty="0"/>
              <a:t>Project background and objectives</a:t>
            </a:r>
          </a:p>
        </p:txBody>
      </p:sp>
      <p:sp>
        <p:nvSpPr>
          <p:cNvPr id="4" name="Date Placeholder 3">
            <a:extLst>
              <a:ext uri="{FF2B5EF4-FFF2-40B4-BE49-F238E27FC236}">
                <a16:creationId xmlns:a16="http://schemas.microsoft.com/office/drawing/2014/main" id="{0599F239-21FF-8C79-A753-70877EC91B95}"/>
              </a:ext>
            </a:extLst>
          </p:cNvPr>
          <p:cNvSpPr>
            <a:spLocks noGrp="1"/>
          </p:cNvSpPr>
          <p:nvPr>
            <p:ph type="dt" sz="half" idx="10"/>
          </p:nvPr>
        </p:nvSpPr>
        <p:spPr>
          <a:xfrm rot="-5400000">
            <a:off x="19874" y="4330180"/>
            <a:ext cx="432000" cy="108000"/>
          </a:xfrm>
        </p:spPr>
        <p:txBody>
          <a:bodyPr/>
          <a:lstStyle/>
          <a:p>
            <a:fld id="{2DB971F6-9D4D-4AA1-B172-535151634167}" type="datetime1">
              <a:rPr lang="en-US" smtClean="0"/>
              <a:pPr/>
              <a:t>8/30/2024</a:t>
            </a:fld>
            <a:endParaRPr lang="en-US" dirty="0"/>
          </a:p>
        </p:txBody>
      </p:sp>
      <p:sp>
        <p:nvSpPr>
          <p:cNvPr id="5" name="Footer Placeholder 4">
            <a:extLst>
              <a:ext uri="{FF2B5EF4-FFF2-40B4-BE49-F238E27FC236}">
                <a16:creationId xmlns:a16="http://schemas.microsoft.com/office/drawing/2014/main" id="{EC970D80-853C-38B7-1A3F-DADD000D5FB8}"/>
              </a:ext>
            </a:extLst>
          </p:cNvPr>
          <p:cNvSpPr>
            <a:spLocks noGrp="1"/>
          </p:cNvSpPr>
          <p:nvPr>
            <p:ph type="ftr" sz="quarter" idx="11"/>
          </p:nvPr>
        </p:nvSpPr>
        <p:spPr>
          <a:xfrm rot="-5400000">
            <a:off x="-638043" y="3245617"/>
            <a:ext cx="1747834" cy="108000"/>
          </a:xfrm>
        </p:spPr>
        <p:txBody>
          <a:bodyPr/>
          <a:lstStyle/>
          <a:p>
            <a:r>
              <a:rPr lang="en-US" dirty="0"/>
              <a:t>Confidential </a:t>
            </a:r>
          </a:p>
        </p:txBody>
      </p:sp>
      <p:sp>
        <p:nvSpPr>
          <p:cNvPr id="6" name="Slide Number Placeholder 5">
            <a:extLst>
              <a:ext uri="{FF2B5EF4-FFF2-40B4-BE49-F238E27FC236}">
                <a16:creationId xmlns:a16="http://schemas.microsoft.com/office/drawing/2014/main" id="{0991DE69-37EB-016D-32B4-78411CBE9C92}"/>
              </a:ext>
            </a:extLst>
          </p:cNvPr>
          <p:cNvSpPr>
            <a:spLocks noGrp="1"/>
          </p:cNvSpPr>
          <p:nvPr>
            <p:ph type="sldNum" sz="quarter" idx="12"/>
          </p:nvPr>
        </p:nvSpPr>
        <p:spPr>
          <a:xfrm rot="-5400000">
            <a:off x="145874" y="4642795"/>
            <a:ext cx="180000" cy="108000"/>
          </a:xfrm>
        </p:spPr>
        <p:txBody>
          <a:bodyPr/>
          <a:lstStyle/>
          <a:p>
            <a:fld id="{7402B711-A71A-452E-950A-8AB93037233C}" type="slidenum">
              <a:rPr lang="en-US" smtClean="0"/>
              <a:pPr/>
              <a:t>3</a:t>
            </a:fld>
            <a:endParaRPr lang="en-US" dirty="0"/>
          </a:p>
        </p:txBody>
      </p:sp>
      <p:sp>
        <p:nvSpPr>
          <p:cNvPr id="9" name="Content Placeholder 2">
            <a:extLst>
              <a:ext uri="{FF2B5EF4-FFF2-40B4-BE49-F238E27FC236}">
                <a16:creationId xmlns:a16="http://schemas.microsoft.com/office/drawing/2014/main" id="{E40037AC-D031-40BF-1D52-2E1B8A9199AC}"/>
              </a:ext>
            </a:extLst>
          </p:cNvPr>
          <p:cNvSpPr>
            <a:spLocks noGrp="1"/>
          </p:cNvSpPr>
          <p:nvPr>
            <p:ph idx="1"/>
          </p:nvPr>
        </p:nvSpPr>
        <p:spPr>
          <a:xfrm>
            <a:off x="576262" y="966063"/>
            <a:ext cx="8250238" cy="3574187"/>
          </a:xfrm>
        </p:spPr>
        <p:txBody>
          <a:bodyPr lIns="91440" tIns="45720" rIns="91440" bIns="45720" anchor="t"/>
          <a:lstStyle/>
          <a:p>
            <a:pPr>
              <a:spcAft>
                <a:spcPts val="0"/>
              </a:spcAft>
            </a:pPr>
            <a:r>
              <a:rPr lang="en-US" sz="1600" noProof="0" dirty="0">
                <a:cs typeface="Arial"/>
              </a:rPr>
              <a:t>Goal of the National Infusion Center Association (NICA) is to help decision-makers understand the value of receiving provider-administered medications in non-hospital care settings and ensure that the community-based infusion center remains a safe, more efficient, and more cost-effective alternative to hospital care settings.</a:t>
            </a:r>
          </a:p>
          <a:p>
            <a:pPr>
              <a:spcAft>
                <a:spcPts val="0"/>
              </a:spcAft>
            </a:pPr>
            <a:endParaRPr lang="en-US" sz="1600" dirty="0"/>
          </a:p>
          <a:p>
            <a:pPr>
              <a:spcAft>
                <a:spcPts val="0"/>
              </a:spcAft>
            </a:pPr>
            <a:r>
              <a:rPr lang="en-US" sz="1600" dirty="0">
                <a:cs typeface="Arial"/>
              </a:rPr>
              <a:t>NICA</a:t>
            </a:r>
            <a:r>
              <a:rPr lang="en-US" sz="1600" b="1" dirty="0">
                <a:cs typeface="Arial"/>
              </a:rPr>
              <a:t>, on behalf of their client, </a:t>
            </a:r>
            <a:r>
              <a:rPr lang="en-US" sz="1600" dirty="0">
                <a:cs typeface="Arial"/>
              </a:rPr>
              <a:t>would </a:t>
            </a:r>
            <a:r>
              <a:rPr lang="en-US" sz="1600" noProof="0" dirty="0">
                <a:cs typeface="Arial"/>
              </a:rPr>
              <a:t>like to survey </a:t>
            </a:r>
            <a:r>
              <a:rPr lang="en-US" sz="1600" dirty="0">
                <a:cs typeface="Arial"/>
              </a:rPr>
              <a:t>their</a:t>
            </a:r>
            <a:r>
              <a:rPr lang="en-US" sz="1600" b="1" dirty="0">
                <a:cs typeface="Arial"/>
              </a:rPr>
              <a:t> </a:t>
            </a:r>
            <a:r>
              <a:rPr lang="en-US" sz="1600" noProof="0" dirty="0">
                <a:cs typeface="Arial"/>
              </a:rPr>
              <a:t>members at infusion clinics throughout the country to:</a:t>
            </a:r>
            <a:r>
              <a:rPr lang="en-US" sz="1600" dirty="0">
                <a:cs typeface="Arial"/>
              </a:rPr>
              <a:t>  </a:t>
            </a:r>
          </a:p>
          <a:p>
            <a:pPr>
              <a:spcAft>
                <a:spcPts val="0"/>
              </a:spcAft>
            </a:pPr>
            <a:endParaRPr lang="en-US" sz="1600" noProof="0" dirty="0"/>
          </a:p>
          <a:p>
            <a:pPr marL="345440" lvl="1" indent="-172720">
              <a:spcAft>
                <a:spcPts val="0"/>
              </a:spcAft>
            </a:pPr>
            <a:r>
              <a:rPr lang="en-US" sz="1400" dirty="0">
                <a:cs typeface="Arial"/>
              </a:rPr>
              <a:t>A</a:t>
            </a:r>
            <a:r>
              <a:rPr lang="en-US" sz="1400" noProof="0" dirty="0">
                <a:cs typeface="Arial"/>
              </a:rPr>
              <a:t>ssess current experiences in patient registries for anti-amyloid monoclonal </a:t>
            </a:r>
            <a:r>
              <a:rPr lang="en-US" sz="1400" dirty="0">
                <a:cs typeface="Arial"/>
              </a:rPr>
              <a:t>antibody</a:t>
            </a:r>
            <a:r>
              <a:rPr lang="en-US" sz="1400" noProof="0" dirty="0">
                <a:cs typeface="Arial"/>
              </a:rPr>
              <a:t> (mAb) treatments for Alzheimer's disease (AD)  </a:t>
            </a:r>
          </a:p>
          <a:p>
            <a:pPr marL="345440" lvl="1" indent="-172720">
              <a:spcAft>
                <a:spcPts val="0"/>
              </a:spcAft>
            </a:pPr>
            <a:endParaRPr lang="en-US" sz="1400" noProof="0" dirty="0">
              <a:cs typeface="Arial"/>
            </a:endParaRPr>
          </a:p>
          <a:p>
            <a:pPr marL="345440" lvl="1" indent="-172720">
              <a:spcAft>
                <a:spcPts val="0"/>
              </a:spcAft>
            </a:pPr>
            <a:r>
              <a:rPr lang="en-US" sz="1400" dirty="0">
                <a:cs typeface="Arial"/>
              </a:rPr>
              <a:t>Understand challenges in identifying roles and responsibilities as it relates to patient registries </a:t>
            </a:r>
          </a:p>
          <a:p>
            <a:pPr marL="345440" lvl="1" indent="-172720">
              <a:spcAft>
                <a:spcPts val="0"/>
              </a:spcAft>
            </a:pPr>
            <a:endParaRPr lang="en-US" sz="1400" dirty="0">
              <a:cs typeface="Arial"/>
            </a:endParaRPr>
          </a:p>
          <a:p>
            <a:pPr marL="345440" lvl="1" indent="-172720">
              <a:spcAft>
                <a:spcPts val="0"/>
              </a:spcAft>
            </a:pPr>
            <a:r>
              <a:rPr lang="en-US" sz="1400" dirty="0">
                <a:cs typeface="Arial"/>
              </a:rPr>
              <a:t>I</a:t>
            </a:r>
            <a:r>
              <a:rPr lang="en-US" sz="1400" noProof="0" dirty="0">
                <a:cs typeface="Arial"/>
              </a:rPr>
              <a:t>dentify perceived barriers to participation in a patient registry</a:t>
            </a:r>
            <a:r>
              <a:rPr lang="en-US" sz="1400" dirty="0">
                <a:cs typeface="Arial"/>
              </a:rPr>
              <a:t> </a:t>
            </a:r>
            <a:endParaRPr lang="en-US" sz="1400" noProof="0" dirty="0"/>
          </a:p>
        </p:txBody>
      </p:sp>
    </p:spTree>
    <p:extLst>
      <p:ext uri="{BB962C8B-B14F-4D97-AF65-F5344CB8AC3E}">
        <p14:creationId xmlns:p14="http://schemas.microsoft.com/office/powerpoint/2010/main" val="2243305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D6C6-9FE6-5724-883E-7D23C05CF18D}"/>
              </a:ext>
            </a:extLst>
          </p:cNvPr>
          <p:cNvSpPr>
            <a:spLocks noGrp="1"/>
          </p:cNvSpPr>
          <p:nvPr>
            <p:ph type="title"/>
          </p:nvPr>
        </p:nvSpPr>
        <p:spPr/>
        <p:txBody>
          <a:bodyPr/>
          <a:lstStyle/>
          <a:p>
            <a:r>
              <a:rPr lang="en-US" dirty="0"/>
              <a:t>Infusion centers have received guidance on patient registry for mAbs from several sources</a:t>
            </a:r>
          </a:p>
        </p:txBody>
      </p:sp>
      <p:sp>
        <p:nvSpPr>
          <p:cNvPr id="4" name="Date Placeholder 3">
            <a:extLst>
              <a:ext uri="{FF2B5EF4-FFF2-40B4-BE49-F238E27FC236}">
                <a16:creationId xmlns:a16="http://schemas.microsoft.com/office/drawing/2014/main" id="{322256E7-DE8A-BAFE-E594-300F5A84AD9E}"/>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D70E31A3-E2DF-F9B4-F94B-EE9FF8338A37}"/>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03598EC-5D93-3AD9-B0C8-ED4894C0D291}"/>
              </a:ext>
            </a:extLst>
          </p:cNvPr>
          <p:cNvSpPr>
            <a:spLocks noGrp="1"/>
          </p:cNvSpPr>
          <p:nvPr>
            <p:ph type="sldNum" sz="quarter" idx="12"/>
          </p:nvPr>
        </p:nvSpPr>
        <p:spPr/>
        <p:txBody>
          <a:bodyPr/>
          <a:lstStyle/>
          <a:p>
            <a:fld id="{7402B711-A71A-452E-950A-8AB93037233C}" type="slidenum">
              <a:rPr lang="en-US" smtClean="0"/>
              <a:t>30</a:t>
            </a:fld>
            <a:endParaRPr lang="en-US" dirty="0"/>
          </a:p>
        </p:txBody>
      </p:sp>
      <p:sp>
        <p:nvSpPr>
          <p:cNvPr id="8" name="Text Placeholder 7">
            <a:extLst>
              <a:ext uri="{FF2B5EF4-FFF2-40B4-BE49-F238E27FC236}">
                <a16:creationId xmlns:a16="http://schemas.microsoft.com/office/drawing/2014/main" id="{E8DCA926-6581-4C83-732C-B3584EFE2799}"/>
              </a:ext>
            </a:extLst>
          </p:cNvPr>
          <p:cNvSpPr>
            <a:spLocks noGrp="1"/>
          </p:cNvSpPr>
          <p:nvPr>
            <p:ph type="body" sz="quarter" idx="18"/>
          </p:nvPr>
        </p:nvSpPr>
        <p:spPr/>
        <p:txBody>
          <a:bodyPr/>
          <a:lstStyle/>
          <a:p>
            <a:r>
              <a:rPr lang="en-US" dirty="0"/>
              <a:t>7.	From which of the following sources have you received guidance on the patient registry process for mAbs for treatment of AD. Please select all that apply. </a:t>
            </a:r>
          </a:p>
        </p:txBody>
      </p:sp>
      <p:graphicFrame>
        <p:nvGraphicFramePr>
          <p:cNvPr id="11" name="Chart 10">
            <a:extLst>
              <a:ext uri="{FF2B5EF4-FFF2-40B4-BE49-F238E27FC236}">
                <a16:creationId xmlns:a16="http://schemas.microsoft.com/office/drawing/2014/main" id="{8B5BFBEE-5B72-B622-1FB2-F2B78C457A7E}"/>
              </a:ext>
            </a:extLst>
          </p:cNvPr>
          <p:cNvGraphicFramePr/>
          <p:nvPr>
            <p:extLst>
              <p:ext uri="{D42A27DB-BD31-4B8C-83A1-F6EECF244321}">
                <p14:modId xmlns:p14="http://schemas.microsoft.com/office/powerpoint/2010/main" val="2276242665"/>
              </p:ext>
            </p:extLst>
          </p:nvPr>
        </p:nvGraphicFramePr>
        <p:xfrm>
          <a:off x="749426" y="1179095"/>
          <a:ext cx="7529384" cy="3675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4358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C3B6-4256-A132-975B-04FEC0475FFD}"/>
              </a:ext>
            </a:extLst>
          </p:cNvPr>
          <p:cNvSpPr>
            <a:spLocks noGrp="1"/>
          </p:cNvSpPr>
          <p:nvPr>
            <p:ph type="title"/>
          </p:nvPr>
        </p:nvSpPr>
        <p:spPr>
          <a:xfrm>
            <a:off x="562893" y="82385"/>
            <a:ext cx="8250237" cy="388939"/>
          </a:xfrm>
        </p:spPr>
        <p:txBody>
          <a:bodyPr/>
          <a:lstStyle/>
          <a:p>
            <a:r>
              <a:rPr lang="en-US" dirty="0"/>
              <a:t>Freestanding centers that treat but are not prescribers need more guidance on the mAbs patient registry requirements</a:t>
            </a:r>
          </a:p>
        </p:txBody>
      </p:sp>
      <p:sp>
        <p:nvSpPr>
          <p:cNvPr id="4" name="Date Placeholder 3">
            <a:extLst>
              <a:ext uri="{FF2B5EF4-FFF2-40B4-BE49-F238E27FC236}">
                <a16:creationId xmlns:a16="http://schemas.microsoft.com/office/drawing/2014/main" id="{00E266E4-C245-6842-17F9-952CCA79A505}"/>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5E945FF0-09BB-1CBF-0C98-05DF1B1F3F78}"/>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98EDFE20-B9AC-4DA1-CF67-8DF1812F20C5}"/>
              </a:ext>
            </a:extLst>
          </p:cNvPr>
          <p:cNvSpPr>
            <a:spLocks noGrp="1"/>
          </p:cNvSpPr>
          <p:nvPr>
            <p:ph type="sldNum" sz="quarter" idx="12"/>
          </p:nvPr>
        </p:nvSpPr>
        <p:spPr/>
        <p:txBody>
          <a:bodyPr/>
          <a:lstStyle/>
          <a:p>
            <a:fld id="{7402B711-A71A-452E-950A-8AB93037233C}" type="slidenum">
              <a:rPr lang="en-US" smtClean="0"/>
              <a:t>31</a:t>
            </a:fld>
            <a:endParaRPr lang="en-US" dirty="0"/>
          </a:p>
        </p:txBody>
      </p:sp>
      <p:sp>
        <p:nvSpPr>
          <p:cNvPr id="8" name="Text Placeholder 7">
            <a:extLst>
              <a:ext uri="{FF2B5EF4-FFF2-40B4-BE49-F238E27FC236}">
                <a16:creationId xmlns:a16="http://schemas.microsoft.com/office/drawing/2014/main" id="{3AAD1770-E838-9B26-D3D3-DCE2C98FC804}"/>
              </a:ext>
            </a:extLst>
          </p:cNvPr>
          <p:cNvSpPr>
            <a:spLocks noGrp="1"/>
          </p:cNvSpPr>
          <p:nvPr>
            <p:ph type="body" sz="quarter" idx="18"/>
          </p:nvPr>
        </p:nvSpPr>
        <p:spPr/>
        <p:txBody>
          <a:bodyPr/>
          <a:lstStyle/>
          <a:p>
            <a:r>
              <a:rPr lang="en-US" dirty="0"/>
              <a:t>8. For each source selected in the previous question, please indicate whether the registry guidance contained adequate information about each of the items below. Please select Yes or No for each row. </a:t>
            </a:r>
          </a:p>
        </p:txBody>
      </p:sp>
      <p:graphicFrame>
        <p:nvGraphicFramePr>
          <p:cNvPr id="3" name="Table 2">
            <a:extLst>
              <a:ext uri="{FF2B5EF4-FFF2-40B4-BE49-F238E27FC236}">
                <a16:creationId xmlns:a16="http://schemas.microsoft.com/office/drawing/2014/main" id="{0944CC98-9A2B-E848-C5B8-C46682B57D4A}"/>
              </a:ext>
            </a:extLst>
          </p:cNvPr>
          <p:cNvGraphicFramePr>
            <a:graphicFrameLocks noGrp="1"/>
          </p:cNvGraphicFramePr>
          <p:nvPr>
            <p:extLst>
              <p:ext uri="{D42A27DB-BD31-4B8C-83A1-F6EECF244321}">
                <p14:modId xmlns:p14="http://schemas.microsoft.com/office/powerpoint/2010/main" val="2395675158"/>
              </p:ext>
            </p:extLst>
          </p:nvPr>
        </p:nvGraphicFramePr>
        <p:xfrm>
          <a:off x="532413" y="842400"/>
          <a:ext cx="8282636" cy="3912210"/>
        </p:xfrm>
        <a:graphic>
          <a:graphicData uri="http://schemas.openxmlformats.org/drawingml/2006/table">
            <a:tbl>
              <a:tblPr bandRow="1">
                <a:tableStyleId>{5C22544A-7EE6-4342-B048-85BDC9FD1C3A}</a:tableStyleId>
              </a:tblPr>
              <a:tblGrid>
                <a:gridCol w="1684421">
                  <a:extLst>
                    <a:ext uri="{9D8B030D-6E8A-4147-A177-3AD203B41FA5}">
                      <a16:colId xmlns:a16="http://schemas.microsoft.com/office/drawing/2014/main" val="3778130015"/>
                    </a:ext>
                  </a:extLst>
                </a:gridCol>
                <a:gridCol w="706505">
                  <a:extLst>
                    <a:ext uri="{9D8B030D-6E8A-4147-A177-3AD203B41FA5}">
                      <a16:colId xmlns:a16="http://schemas.microsoft.com/office/drawing/2014/main" val="2243519598"/>
                    </a:ext>
                  </a:extLst>
                </a:gridCol>
                <a:gridCol w="800697">
                  <a:extLst>
                    <a:ext uri="{9D8B030D-6E8A-4147-A177-3AD203B41FA5}">
                      <a16:colId xmlns:a16="http://schemas.microsoft.com/office/drawing/2014/main" val="1499969568"/>
                    </a:ext>
                  </a:extLst>
                </a:gridCol>
                <a:gridCol w="867402">
                  <a:extLst>
                    <a:ext uri="{9D8B030D-6E8A-4147-A177-3AD203B41FA5}">
                      <a16:colId xmlns:a16="http://schemas.microsoft.com/office/drawing/2014/main" val="287936189"/>
                    </a:ext>
                  </a:extLst>
                </a:gridCol>
                <a:gridCol w="872618">
                  <a:extLst>
                    <a:ext uri="{9D8B030D-6E8A-4147-A177-3AD203B41FA5}">
                      <a16:colId xmlns:a16="http://schemas.microsoft.com/office/drawing/2014/main" val="3843709926"/>
                    </a:ext>
                  </a:extLst>
                </a:gridCol>
                <a:gridCol w="898798">
                  <a:extLst>
                    <a:ext uri="{9D8B030D-6E8A-4147-A177-3AD203B41FA5}">
                      <a16:colId xmlns:a16="http://schemas.microsoft.com/office/drawing/2014/main" val="3310920129"/>
                    </a:ext>
                  </a:extLst>
                </a:gridCol>
                <a:gridCol w="921358">
                  <a:extLst>
                    <a:ext uri="{9D8B030D-6E8A-4147-A177-3AD203B41FA5}">
                      <a16:colId xmlns:a16="http://schemas.microsoft.com/office/drawing/2014/main" val="47647010"/>
                    </a:ext>
                  </a:extLst>
                </a:gridCol>
                <a:gridCol w="770963">
                  <a:extLst>
                    <a:ext uri="{9D8B030D-6E8A-4147-A177-3AD203B41FA5}">
                      <a16:colId xmlns:a16="http://schemas.microsoft.com/office/drawing/2014/main" val="1608381887"/>
                    </a:ext>
                  </a:extLst>
                </a:gridCol>
                <a:gridCol w="759874">
                  <a:extLst>
                    <a:ext uri="{9D8B030D-6E8A-4147-A177-3AD203B41FA5}">
                      <a16:colId xmlns:a16="http://schemas.microsoft.com/office/drawing/2014/main" val="307969225"/>
                    </a:ext>
                  </a:extLst>
                </a:gridCol>
              </a:tblGrid>
              <a:tr h="193101">
                <a:tc rowSpan="2">
                  <a:txBody>
                    <a:bodyPr/>
                    <a:lstStyle/>
                    <a:p>
                      <a:pPr marL="0" marR="0">
                        <a:lnSpc>
                          <a:spcPct val="150000"/>
                        </a:lnSpc>
                        <a:spcBef>
                          <a:spcPts val="0"/>
                        </a:spcBef>
                        <a:spcAft>
                          <a:spcPts val="0"/>
                        </a:spcAft>
                      </a:pPr>
                      <a:r>
                        <a:rPr lang="en-US" sz="900" b="1" kern="750" dirty="0">
                          <a:solidFill>
                            <a:schemeClr val="bg1"/>
                          </a:solidFill>
                          <a:effectLst/>
                          <a:latin typeface="+mn-lt"/>
                        </a:rPr>
                        <a:t>Patient registry details</a:t>
                      </a:r>
                      <a:endParaRPr lang="en-US" sz="900" b="1" kern="750" dirty="0">
                        <a:solidFill>
                          <a:schemeClr val="bg1"/>
                        </a:solidFill>
                        <a:effectLst/>
                        <a:latin typeface="+mn-lt"/>
                        <a:ea typeface="Yu Mincho" panose="02020400000000000000" pitchFamily="18" charset="-128"/>
                      </a:endParaRPr>
                    </a:p>
                  </a:txBody>
                  <a:tcPr marL="29833" marR="29833" marT="0" marB="0" anchor="ctr">
                    <a:solidFill>
                      <a:schemeClr val="accent1"/>
                    </a:solidFill>
                  </a:tcPr>
                </a:tc>
                <a:tc gridSpan="2">
                  <a:txBody>
                    <a:bodyPr/>
                    <a:lstStyle/>
                    <a:p>
                      <a:pPr marL="0" marR="0" algn="ctr">
                        <a:lnSpc>
                          <a:spcPct val="150000"/>
                        </a:lnSpc>
                        <a:spcBef>
                          <a:spcPts val="0"/>
                        </a:spcBef>
                        <a:spcAft>
                          <a:spcPts val="0"/>
                        </a:spcAft>
                      </a:pPr>
                      <a:r>
                        <a:rPr lang="en-US" sz="900" b="1" kern="750" dirty="0">
                          <a:solidFill>
                            <a:schemeClr val="bg1"/>
                          </a:solidFill>
                          <a:effectLst/>
                          <a:latin typeface="+mn-lt"/>
                          <a:ea typeface="Yu Mincho" panose="02020400000000000000" pitchFamily="18" charset="-128"/>
                          <a:cs typeface="Times New Roman (Textkörper CS)"/>
                        </a:rPr>
                        <a:t>CMS (n=4)</a:t>
                      </a:r>
                    </a:p>
                  </a:txBody>
                  <a:tcPr marL="29833" marR="29833" marT="0" marB="0" anchor="ctr">
                    <a:solidFill>
                      <a:schemeClr val="accent1"/>
                    </a:solidFill>
                  </a:tcPr>
                </a:tc>
                <a:tc hMerge="1">
                  <a:txBody>
                    <a:bodyPr/>
                    <a:lstStyle/>
                    <a:p>
                      <a:pPr marL="0" marR="0" algn="ctr">
                        <a:lnSpc>
                          <a:spcPct val="150000"/>
                        </a:lnSpc>
                        <a:spcBef>
                          <a:spcPts val="0"/>
                        </a:spcBef>
                        <a:spcAft>
                          <a:spcPts val="0"/>
                        </a:spcAft>
                      </a:pPr>
                      <a:endParaRPr lang="en-US" sz="1000" b="1" kern="750">
                        <a:solidFill>
                          <a:schemeClr val="bg1"/>
                        </a:solidFill>
                        <a:effectLst/>
                        <a:latin typeface="Calibri" panose="020F0502020204030204" pitchFamily="34" charset="0"/>
                        <a:ea typeface="Yu Mincho" panose="02020400000000000000" pitchFamily="18" charset="-128"/>
                        <a:cs typeface="Times New Roman (Textkörper CS)"/>
                      </a:endParaRPr>
                    </a:p>
                  </a:txBody>
                  <a:tcPr marL="29833" marR="29833" marT="0" marB="0">
                    <a:solidFill>
                      <a:schemeClr val="accent1"/>
                    </a:solidFill>
                  </a:tcPr>
                </a:tc>
                <a:tc gridSpan="2">
                  <a:txBody>
                    <a:bodyPr/>
                    <a:lstStyle/>
                    <a:p>
                      <a:pPr marL="0" marR="0" algn="ctr">
                        <a:lnSpc>
                          <a:spcPct val="150000"/>
                        </a:lnSpc>
                        <a:spcBef>
                          <a:spcPts val="0"/>
                        </a:spcBef>
                        <a:spcAft>
                          <a:spcPts val="0"/>
                        </a:spcAft>
                      </a:pPr>
                      <a:r>
                        <a:rPr lang="en-US" sz="900" b="1" kern="750" dirty="0">
                          <a:solidFill>
                            <a:schemeClr val="bg1"/>
                          </a:solidFill>
                          <a:effectLst/>
                          <a:latin typeface="+mn-lt"/>
                          <a:ea typeface="Yu Mincho" panose="02020400000000000000" pitchFamily="18" charset="-128"/>
                          <a:cs typeface="Times New Roman (Textkörper CS)"/>
                        </a:rPr>
                        <a:t>Manufacturers (n=4)</a:t>
                      </a:r>
                    </a:p>
                  </a:txBody>
                  <a:tcPr marL="29833" marR="29833" marT="0" marB="0" anchor="ctr">
                    <a:solidFill>
                      <a:schemeClr val="accent1"/>
                    </a:solidFill>
                  </a:tcPr>
                </a:tc>
                <a:tc hMerge="1">
                  <a:txBody>
                    <a:bodyPr/>
                    <a:lstStyle/>
                    <a:p>
                      <a:pPr marL="0" marR="0" algn="ctr">
                        <a:lnSpc>
                          <a:spcPct val="150000"/>
                        </a:lnSpc>
                        <a:spcBef>
                          <a:spcPts val="0"/>
                        </a:spcBef>
                        <a:spcAft>
                          <a:spcPts val="0"/>
                        </a:spcAft>
                      </a:pPr>
                      <a:endParaRPr lang="en-US" sz="1000" b="1" kern="750">
                        <a:solidFill>
                          <a:schemeClr val="bg1"/>
                        </a:solidFill>
                        <a:effectLst/>
                        <a:latin typeface="Calibri" panose="020F0502020204030204" pitchFamily="34" charset="0"/>
                        <a:ea typeface="Yu Mincho" panose="02020400000000000000" pitchFamily="18" charset="-128"/>
                        <a:cs typeface="Times New Roman (Textkörper CS)"/>
                      </a:endParaRPr>
                    </a:p>
                  </a:txBody>
                  <a:tcPr marL="29833" marR="29833" marT="0" marB="0">
                    <a:solidFill>
                      <a:schemeClr val="accent1"/>
                    </a:solidFill>
                  </a:tcPr>
                </a:tc>
                <a:tc gridSpan="2">
                  <a:txBody>
                    <a:bodyPr/>
                    <a:lstStyle/>
                    <a:p>
                      <a:pPr marL="0" marR="0" algn="ctr">
                        <a:lnSpc>
                          <a:spcPct val="150000"/>
                        </a:lnSpc>
                        <a:spcBef>
                          <a:spcPts val="0"/>
                        </a:spcBef>
                        <a:spcAft>
                          <a:spcPts val="0"/>
                        </a:spcAft>
                      </a:pPr>
                      <a:r>
                        <a:rPr lang="en-US" sz="900" b="1" kern="750" dirty="0">
                          <a:solidFill>
                            <a:schemeClr val="bg1"/>
                          </a:solidFill>
                          <a:effectLst/>
                          <a:latin typeface="+mn-lt"/>
                          <a:ea typeface="Yu Mincho" panose="02020400000000000000" pitchFamily="18" charset="-128"/>
                          <a:cs typeface="Times New Roman (Textkörper CS)"/>
                        </a:rPr>
                        <a:t>MAC (n=2)</a:t>
                      </a:r>
                    </a:p>
                  </a:txBody>
                  <a:tcPr marL="29833" marR="29833" marT="0" marB="0" anchor="ctr">
                    <a:solidFill>
                      <a:schemeClr val="accent1"/>
                    </a:solidFill>
                  </a:tcPr>
                </a:tc>
                <a:tc hMerge="1">
                  <a:txBody>
                    <a:bodyPr/>
                    <a:lstStyle/>
                    <a:p>
                      <a:pPr marL="0" marR="0" algn="ctr">
                        <a:lnSpc>
                          <a:spcPct val="150000"/>
                        </a:lnSpc>
                        <a:spcBef>
                          <a:spcPts val="0"/>
                        </a:spcBef>
                        <a:spcAft>
                          <a:spcPts val="0"/>
                        </a:spcAft>
                      </a:pPr>
                      <a:endParaRPr lang="en-US" sz="1000" b="1" kern="750">
                        <a:solidFill>
                          <a:schemeClr val="bg1"/>
                        </a:solidFill>
                        <a:effectLst/>
                        <a:latin typeface="Calibri" panose="020F0502020204030204" pitchFamily="34" charset="0"/>
                        <a:ea typeface="Yu Mincho" panose="02020400000000000000" pitchFamily="18" charset="-128"/>
                        <a:cs typeface="Times New Roman (Textkörper CS)"/>
                      </a:endParaRPr>
                    </a:p>
                  </a:txBody>
                  <a:tcPr marL="29833" marR="29833" marT="0" marB="0">
                    <a:solidFill>
                      <a:schemeClr val="accent1"/>
                    </a:solidFill>
                  </a:tcPr>
                </a:tc>
                <a:tc gridSpan="2">
                  <a:txBody>
                    <a:bodyPr/>
                    <a:lstStyle/>
                    <a:p>
                      <a:pPr marL="0" marR="0" algn="ctr">
                        <a:lnSpc>
                          <a:spcPct val="150000"/>
                        </a:lnSpc>
                        <a:spcBef>
                          <a:spcPts val="0"/>
                        </a:spcBef>
                        <a:spcAft>
                          <a:spcPts val="0"/>
                        </a:spcAft>
                      </a:pPr>
                      <a:r>
                        <a:rPr lang="en-US" sz="900" b="1" kern="750" dirty="0">
                          <a:solidFill>
                            <a:schemeClr val="bg1"/>
                          </a:solidFill>
                          <a:effectLst/>
                          <a:latin typeface="+mn-lt"/>
                          <a:ea typeface="Yu Mincho" panose="02020400000000000000" pitchFamily="18" charset="-128"/>
                          <a:cs typeface="Times New Roman (Textkörper CS)"/>
                        </a:rPr>
                        <a:t>NICA (n=2)</a:t>
                      </a:r>
                    </a:p>
                  </a:txBody>
                  <a:tcPr marL="29833" marR="29833" marT="0" marB="0" anchor="ctr">
                    <a:solidFill>
                      <a:schemeClr val="accent1"/>
                    </a:solidFill>
                  </a:tcPr>
                </a:tc>
                <a:tc hMerge="1">
                  <a:txBody>
                    <a:bodyPr/>
                    <a:lstStyle/>
                    <a:p>
                      <a:pPr marL="0" marR="0" algn="ctr">
                        <a:lnSpc>
                          <a:spcPct val="150000"/>
                        </a:lnSpc>
                        <a:spcBef>
                          <a:spcPts val="0"/>
                        </a:spcBef>
                        <a:spcAft>
                          <a:spcPts val="0"/>
                        </a:spcAft>
                      </a:pPr>
                      <a:endParaRPr lang="en-US" sz="1000" b="1" kern="750">
                        <a:solidFill>
                          <a:schemeClr val="bg1"/>
                        </a:solidFill>
                        <a:effectLst/>
                        <a:latin typeface="+mn-lt"/>
                        <a:ea typeface="Yu Mincho" panose="02020400000000000000" pitchFamily="18" charset="-128"/>
                        <a:cs typeface="Times New Roman (Textkörper CS)"/>
                      </a:endParaRPr>
                    </a:p>
                  </a:txBody>
                  <a:tcPr marL="29833" marR="29833" marT="0" marB="0" anchor="ctr">
                    <a:solidFill>
                      <a:schemeClr val="accent1"/>
                    </a:solidFill>
                  </a:tcPr>
                </a:tc>
                <a:extLst>
                  <a:ext uri="{0D108BD9-81ED-4DB2-BD59-A6C34878D82A}">
                    <a16:rowId xmlns:a16="http://schemas.microsoft.com/office/drawing/2014/main" val="3062772409"/>
                  </a:ext>
                </a:extLst>
              </a:tr>
              <a:tr h="193101">
                <a:tc vMerge="1">
                  <a:txBody>
                    <a:bodyPr/>
                    <a:lstStyle/>
                    <a:p>
                      <a:endParaRPr/>
                    </a:p>
                  </a:txBody>
                  <a:tcPr marL="29833" marR="29833" marT="0" marB="0">
                    <a:solidFill>
                      <a:schemeClr val="accent1"/>
                    </a:solidFill>
                  </a:tcPr>
                </a:tc>
                <a:tc>
                  <a:txBody>
                    <a:bodyPr/>
                    <a:lstStyle/>
                    <a:p>
                      <a:pPr marL="0" marR="0" algn="ctr">
                        <a:lnSpc>
                          <a:spcPct val="150000"/>
                        </a:lnSpc>
                        <a:spcBef>
                          <a:spcPts val="0"/>
                        </a:spcBef>
                        <a:spcAft>
                          <a:spcPts val="0"/>
                        </a:spcAft>
                      </a:pPr>
                      <a:r>
                        <a:rPr lang="en-US" sz="900" b="1" kern="750" dirty="0">
                          <a:solidFill>
                            <a:schemeClr val="bg1"/>
                          </a:solidFill>
                          <a:effectLst/>
                          <a:latin typeface="+mn-lt"/>
                        </a:rPr>
                        <a:t>Yes</a:t>
                      </a:r>
                      <a:endParaRPr lang="en-US" sz="900" b="1" kern="750" dirty="0">
                        <a:solidFill>
                          <a:schemeClr val="bg1"/>
                        </a:solidFill>
                        <a:effectLst/>
                        <a:latin typeface="+mn-lt"/>
                        <a:ea typeface="Yu Mincho" panose="02020400000000000000" pitchFamily="18" charset="-128"/>
                        <a:cs typeface="Times New Roman (Textkörper CS)"/>
                      </a:endParaRPr>
                    </a:p>
                  </a:txBody>
                  <a:tcPr marL="29833" marR="29833" marT="0" marB="0" anchor="ctr">
                    <a:solidFill>
                      <a:schemeClr val="accent1"/>
                    </a:solidFill>
                  </a:tcPr>
                </a:tc>
                <a:tc>
                  <a:txBody>
                    <a:bodyPr/>
                    <a:lstStyle/>
                    <a:p>
                      <a:pPr marL="0" marR="0" algn="ctr">
                        <a:lnSpc>
                          <a:spcPct val="150000"/>
                        </a:lnSpc>
                        <a:spcBef>
                          <a:spcPts val="0"/>
                        </a:spcBef>
                        <a:spcAft>
                          <a:spcPts val="0"/>
                        </a:spcAft>
                      </a:pPr>
                      <a:r>
                        <a:rPr lang="en-US" sz="900" b="1" kern="750" dirty="0">
                          <a:solidFill>
                            <a:schemeClr val="bg1"/>
                          </a:solidFill>
                          <a:effectLst/>
                          <a:latin typeface="+mn-lt"/>
                        </a:rPr>
                        <a:t>No</a:t>
                      </a:r>
                      <a:endParaRPr lang="en-US" sz="900" b="1" kern="750" dirty="0">
                        <a:solidFill>
                          <a:schemeClr val="bg1"/>
                        </a:solidFill>
                        <a:effectLst/>
                        <a:latin typeface="+mn-lt"/>
                        <a:ea typeface="Yu Mincho" panose="02020400000000000000" pitchFamily="18" charset="-128"/>
                        <a:cs typeface="Times New Roman (Textkörper CS)"/>
                      </a:endParaRPr>
                    </a:p>
                  </a:txBody>
                  <a:tcPr marL="29833" marR="29833" marT="0" marB="0" anchor="ctr">
                    <a:solidFill>
                      <a:schemeClr val="accent1"/>
                    </a:solidFill>
                  </a:tcPr>
                </a:tc>
                <a:tc>
                  <a:txBody>
                    <a:bodyPr/>
                    <a:lstStyle/>
                    <a:p>
                      <a:pPr marL="0" marR="0" algn="ctr">
                        <a:lnSpc>
                          <a:spcPct val="150000"/>
                        </a:lnSpc>
                        <a:spcBef>
                          <a:spcPts val="0"/>
                        </a:spcBef>
                        <a:spcAft>
                          <a:spcPts val="0"/>
                        </a:spcAft>
                      </a:pPr>
                      <a:r>
                        <a:rPr lang="en-US" sz="900" b="1" kern="750" dirty="0">
                          <a:solidFill>
                            <a:schemeClr val="bg1"/>
                          </a:solidFill>
                          <a:effectLst/>
                          <a:latin typeface="+mn-lt"/>
                        </a:rPr>
                        <a:t>Yes</a:t>
                      </a:r>
                      <a:endParaRPr lang="en-US" sz="900" b="1" kern="750" dirty="0">
                        <a:solidFill>
                          <a:schemeClr val="bg1"/>
                        </a:solidFill>
                        <a:effectLst/>
                        <a:latin typeface="+mn-lt"/>
                        <a:ea typeface="Yu Mincho" panose="02020400000000000000" pitchFamily="18" charset="-128"/>
                        <a:cs typeface="Times New Roman (Textkörper CS)"/>
                      </a:endParaRPr>
                    </a:p>
                  </a:txBody>
                  <a:tcPr marL="29833" marR="29833" marT="0" marB="0" anchor="ctr">
                    <a:solidFill>
                      <a:schemeClr val="accent1"/>
                    </a:solidFill>
                  </a:tcPr>
                </a:tc>
                <a:tc>
                  <a:txBody>
                    <a:bodyPr/>
                    <a:lstStyle/>
                    <a:p>
                      <a:pPr marL="0" marR="0" algn="ctr">
                        <a:lnSpc>
                          <a:spcPct val="150000"/>
                        </a:lnSpc>
                        <a:spcBef>
                          <a:spcPts val="0"/>
                        </a:spcBef>
                        <a:spcAft>
                          <a:spcPts val="0"/>
                        </a:spcAft>
                      </a:pPr>
                      <a:r>
                        <a:rPr lang="en-US" sz="900" b="1" kern="750" dirty="0">
                          <a:solidFill>
                            <a:schemeClr val="bg1"/>
                          </a:solidFill>
                          <a:effectLst/>
                          <a:latin typeface="+mn-lt"/>
                        </a:rPr>
                        <a:t>No</a:t>
                      </a:r>
                      <a:endParaRPr lang="en-US" sz="900" b="1" kern="750" dirty="0">
                        <a:solidFill>
                          <a:schemeClr val="bg1"/>
                        </a:solidFill>
                        <a:effectLst/>
                        <a:latin typeface="+mn-lt"/>
                        <a:ea typeface="Yu Mincho" panose="02020400000000000000" pitchFamily="18" charset="-128"/>
                        <a:cs typeface="Times New Roman (Textkörper CS)"/>
                      </a:endParaRPr>
                    </a:p>
                  </a:txBody>
                  <a:tcPr marL="29833" marR="29833" marT="0" marB="0" anchor="ctr">
                    <a:solidFill>
                      <a:schemeClr val="accent1"/>
                    </a:solidFill>
                  </a:tcPr>
                </a:tc>
                <a:tc>
                  <a:txBody>
                    <a:bodyPr/>
                    <a:lstStyle/>
                    <a:p>
                      <a:pPr marL="0" marR="0" algn="ctr">
                        <a:lnSpc>
                          <a:spcPct val="150000"/>
                        </a:lnSpc>
                        <a:spcBef>
                          <a:spcPts val="0"/>
                        </a:spcBef>
                        <a:spcAft>
                          <a:spcPts val="0"/>
                        </a:spcAft>
                      </a:pPr>
                      <a:r>
                        <a:rPr lang="en-US" sz="900" b="1" kern="750" dirty="0">
                          <a:solidFill>
                            <a:schemeClr val="bg1"/>
                          </a:solidFill>
                          <a:effectLst/>
                          <a:latin typeface="+mn-lt"/>
                        </a:rPr>
                        <a:t>Yes</a:t>
                      </a:r>
                      <a:endParaRPr lang="en-US" sz="900" b="1" kern="750" dirty="0">
                        <a:solidFill>
                          <a:schemeClr val="bg1"/>
                        </a:solidFill>
                        <a:effectLst/>
                        <a:latin typeface="+mn-lt"/>
                        <a:ea typeface="Yu Mincho" panose="02020400000000000000" pitchFamily="18" charset="-128"/>
                        <a:cs typeface="Times New Roman (Textkörper CS)"/>
                      </a:endParaRPr>
                    </a:p>
                  </a:txBody>
                  <a:tcPr marL="29833" marR="29833" marT="0" marB="0" anchor="ctr">
                    <a:solidFill>
                      <a:schemeClr val="accent1"/>
                    </a:solidFill>
                  </a:tcPr>
                </a:tc>
                <a:tc>
                  <a:txBody>
                    <a:bodyPr/>
                    <a:lstStyle/>
                    <a:p>
                      <a:pPr marL="0" marR="0" algn="ctr">
                        <a:lnSpc>
                          <a:spcPct val="150000"/>
                        </a:lnSpc>
                        <a:spcBef>
                          <a:spcPts val="0"/>
                        </a:spcBef>
                        <a:spcAft>
                          <a:spcPts val="0"/>
                        </a:spcAft>
                      </a:pPr>
                      <a:r>
                        <a:rPr lang="en-US" sz="900" b="1" kern="750" dirty="0">
                          <a:solidFill>
                            <a:schemeClr val="bg1"/>
                          </a:solidFill>
                          <a:effectLst/>
                          <a:latin typeface="+mn-lt"/>
                        </a:rPr>
                        <a:t>No</a:t>
                      </a:r>
                      <a:endParaRPr lang="en-US" sz="900" b="1" kern="750" dirty="0">
                        <a:solidFill>
                          <a:schemeClr val="bg1"/>
                        </a:solidFill>
                        <a:effectLst/>
                        <a:latin typeface="+mn-lt"/>
                        <a:ea typeface="Yu Mincho" panose="02020400000000000000" pitchFamily="18" charset="-128"/>
                        <a:cs typeface="Times New Roman (Textkörper CS)"/>
                      </a:endParaRPr>
                    </a:p>
                  </a:txBody>
                  <a:tcPr marL="29833" marR="29833" marT="0" marB="0" anchor="ctr">
                    <a:solidFill>
                      <a:schemeClr val="accent1"/>
                    </a:solidFill>
                  </a:tcPr>
                </a:tc>
                <a:tc>
                  <a:txBody>
                    <a:bodyPr/>
                    <a:lstStyle/>
                    <a:p>
                      <a:pPr marL="0" marR="0" algn="ctr">
                        <a:lnSpc>
                          <a:spcPct val="150000"/>
                        </a:lnSpc>
                        <a:spcBef>
                          <a:spcPts val="0"/>
                        </a:spcBef>
                        <a:spcAft>
                          <a:spcPts val="0"/>
                        </a:spcAft>
                      </a:pPr>
                      <a:r>
                        <a:rPr lang="en-US" sz="900" b="1" kern="750" dirty="0">
                          <a:solidFill>
                            <a:schemeClr val="bg1"/>
                          </a:solidFill>
                          <a:effectLst/>
                          <a:latin typeface="+mn-lt"/>
                        </a:rPr>
                        <a:t>Yes</a:t>
                      </a:r>
                      <a:endParaRPr lang="en-US" sz="900" b="1" kern="750" dirty="0">
                        <a:solidFill>
                          <a:schemeClr val="bg1"/>
                        </a:solidFill>
                        <a:effectLst/>
                        <a:latin typeface="+mn-lt"/>
                        <a:ea typeface="Yu Mincho" panose="02020400000000000000" pitchFamily="18" charset="-128"/>
                        <a:cs typeface="Times New Roman (Textkörper CS)"/>
                      </a:endParaRPr>
                    </a:p>
                  </a:txBody>
                  <a:tcPr marL="29833" marR="29833" marT="0" marB="0" anchor="ctr">
                    <a:solidFill>
                      <a:schemeClr val="accent1"/>
                    </a:solidFill>
                  </a:tcPr>
                </a:tc>
                <a:tc>
                  <a:txBody>
                    <a:bodyPr/>
                    <a:lstStyle/>
                    <a:p>
                      <a:pPr marL="0" marR="0" algn="ctr">
                        <a:lnSpc>
                          <a:spcPct val="150000"/>
                        </a:lnSpc>
                        <a:spcBef>
                          <a:spcPts val="0"/>
                        </a:spcBef>
                        <a:spcAft>
                          <a:spcPts val="0"/>
                        </a:spcAft>
                      </a:pPr>
                      <a:r>
                        <a:rPr lang="en-US" sz="900" b="1" kern="750" dirty="0">
                          <a:solidFill>
                            <a:schemeClr val="bg1"/>
                          </a:solidFill>
                          <a:effectLst/>
                          <a:latin typeface="+mn-lt"/>
                        </a:rPr>
                        <a:t>No</a:t>
                      </a:r>
                      <a:endParaRPr lang="en-US" sz="900" b="1" kern="750" dirty="0">
                        <a:solidFill>
                          <a:schemeClr val="bg1"/>
                        </a:solidFill>
                        <a:effectLst/>
                        <a:latin typeface="+mn-lt"/>
                        <a:ea typeface="Yu Mincho" panose="02020400000000000000" pitchFamily="18" charset="-128"/>
                        <a:cs typeface="Times New Roman (Textkörper CS)"/>
                      </a:endParaRPr>
                    </a:p>
                  </a:txBody>
                  <a:tcPr marL="29833" marR="29833" marT="0" marB="0" anchor="ctr">
                    <a:solidFill>
                      <a:schemeClr val="accent1"/>
                    </a:solidFill>
                  </a:tcPr>
                </a:tc>
                <a:extLst>
                  <a:ext uri="{0D108BD9-81ED-4DB2-BD59-A6C34878D82A}">
                    <a16:rowId xmlns:a16="http://schemas.microsoft.com/office/drawing/2014/main" val="2560089982"/>
                  </a:ext>
                </a:extLst>
              </a:tr>
              <a:tr h="386203">
                <a:tc>
                  <a:txBody>
                    <a:bodyPr/>
                    <a:lstStyle/>
                    <a:p>
                      <a:pPr marL="0" marR="0">
                        <a:lnSpc>
                          <a:spcPct val="150000"/>
                        </a:lnSpc>
                        <a:spcBef>
                          <a:spcPts val="0"/>
                        </a:spcBef>
                        <a:spcAft>
                          <a:spcPts val="0"/>
                        </a:spcAft>
                      </a:pPr>
                      <a:r>
                        <a:rPr lang="en-US" sz="900" kern="750" dirty="0">
                          <a:solidFill>
                            <a:schemeClr val="tx2"/>
                          </a:solidFill>
                          <a:effectLst/>
                          <a:latin typeface="+mn-lt"/>
                        </a:rPr>
                        <a:t>Organization’s eligibility requirements</a:t>
                      </a:r>
                      <a:endParaRPr lang="en-US" sz="900"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XXXX </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 </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XXXX</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XX</a:t>
                      </a:r>
                    </a:p>
                  </a:txBody>
                  <a:tcPr marL="29833" marR="29833" marT="0" marB="0" anchor="ctr"/>
                </a:tc>
                <a:tc>
                  <a:txBody>
                    <a:bodyPr/>
                    <a:lstStyle/>
                    <a:p>
                      <a:pPr marL="0" marR="0" algn="ctr">
                        <a:lnSpc>
                          <a:spcPct val="150000"/>
                        </a:lnSpc>
                        <a:spcBef>
                          <a:spcPts val="0"/>
                        </a:spcBef>
                        <a:spcAft>
                          <a:spcPts val="0"/>
                        </a:spcAft>
                      </a:pP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XX</a:t>
                      </a:r>
                    </a:p>
                  </a:txBody>
                  <a:tcPr marL="29833" marR="29833" marT="0" marB="0" anchor="ctr"/>
                </a:tc>
                <a:tc>
                  <a:txBody>
                    <a:bodyPr/>
                    <a:lstStyle/>
                    <a:p>
                      <a:pPr marL="0" marR="0" algn="ctr">
                        <a:lnSpc>
                          <a:spcPct val="150000"/>
                        </a:lnSpc>
                        <a:spcBef>
                          <a:spcPts val="0"/>
                        </a:spcBef>
                        <a:spcAft>
                          <a:spcPts val="0"/>
                        </a:spcAft>
                      </a:pP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extLst>
                  <a:ext uri="{0D108BD9-81ED-4DB2-BD59-A6C34878D82A}">
                    <a16:rowId xmlns:a16="http://schemas.microsoft.com/office/drawing/2014/main" val="3659451062"/>
                  </a:ext>
                </a:extLst>
              </a:tr>
              <a:tr h="386203">
                <a:tc>
                  <a:txBody>
                    <a:bodyPr/>
                    <a:lstStyle/>
                    <a:p>
                      <a:pPr marL="0" marR="0">
                        <a:lnSpc>
                          <a:spcPct val="150000"/>
                        </a:lnSpc>
                        <a:spcBef>
                          <a:spcPts val="0"/>
                        </a:spcBef>
                        <a:spcAft>
                          <a:spcPts val="0"/>
                        </a:spcAft>
                      </a:pPr>
                      <a:r>
                        <a:rPr lang="en-US" sz="900" kern="750" dirty="0">
                          <a:solidFill>
                            <a:schemeClr val="tx2"/>
                          </a:solidFill>
                          <a:effectLst/>
                          <a:latin typeface="+mn-lt"/>
                        </a:rPr>
                        <a:t>Initial enrollment instructions </a:t>
                      </a:r>
                      <a:endParaRPr lang="en-US" sz="900"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XXXX</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 </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XXXX</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a:t>
                      </a: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a:t>
                      </a: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XX</a:t>
                      </a:r>
                    </a:p>
                  </a:txBody>
                  <a:tcPr marL="29833" marR="29833" marT="0" marB="0" anchor="ctr"/>
                </a:tc>
                <a:tc>
                  <a:txBody>
                    <a:bodyPr/>
                    <a:lstStyle/>
                    <a:p>
                      <a:pPr marL="0" marR="0" algn="ctr">
                        <a:lnSpc>
                          <a:spcPct val="150000"/>
                        </a:lnSpc>
                        <a:spcBef>
                          <a:spcPts val="0"/>
                        </a:spcBef>
                        <a:spcAft>
                          <a:spcPts val="0"/>
                        </a:spcAft>
                      </a:pP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extLst>
                  <a:ext uri="{0D108BD9-81ED-4DB2-BD59-A6C34878D82A}">
                    <a16:rowId xmlns:a16="http://schemas.microsoft.com/office/drawing/2014/main" val="1260245969"/>
                  </a:ext>
                </a:extLst>
              </a:tr>
              <a:tr h="786148">
                <a:tc>
                  <a:txBody>
                    <a:bodyPr/>
                    <a:lstStyle/>
                    <a:p>
                      <a:pPr marL="0" marR="0">
                        <a:lnSpc>
                          <a:spcPct val="150000"/>
                        </a:lnSpc>
                        <a:spcBef>
                          <a:spcPts val="0"/>
                        </a:spcBef>
                        <a:spcAft>
                          <a:spcPts val="0"/>
                        </a:spcAft>
                      </a:pPr>
                      <a:r>
                        <a:rPr lang="en-US" sz="900" kern="750" dirty="0">
                          <a:solidFill>
                            <a:schemeClr val="tx2"/>
                          </a:solidFill>
                          <a:effectLst/>
                          <a:latin typeface="+mn-lt"/>
                        </a:rPr>
                        <a:t>Registry portal access and usage (eg, how to submit data in the portal, link to the portal, FAQs) </a:t>
                      </a:r>
                      <a:endParaRPr lang="en-US" sz="900"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XXX </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X </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XXX </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a:t>
                      </a: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XX</a:t>
                      </a:r>
                    </a:p>
                  </a:txBody>
                  <a:tcPr marL="29833" marR="29833" marT="0" marB="0" anchor="ctr"/>
                </a:tc>
                <a:tc>
                  <a:txBody>
                    <a:bodyPr/>
                    <a:lstStyle/>
                    <a:p>
                      <a:pPr marL="0" marR="0" algn="ctr">
                        <a:lnSpc>
                          <a:spcPct val="150000"/>
                        </a:lnSpc>
                        <a:spcBef>
                          <a:spcPts val="0"/>
                        </a:spcBef>
                        <a:spcAft>
                          <a:spcPts val="0"/>
                        </a:spcAft>
                      </a:pP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XX</a:t>
                      </a:r>
                    </a:p>
                  </a:txBody>
                  <a:tcPr marL="29833" marR="29833" marT="0" marB="0" anchor="ctr"/>
                </a:tc>
                <a:tc>
                  <a:txBody>
                    <a:bodyPr/>
                    <a:lstStyle/>
                    <a:p>
                      <a:pPr marL="0" marR="0" algn="ctr">
                        <a:lnSpc>
                          <a:spcPct val="150000"/>
                        </a:lnSpc>
                        <a:spcBef>
                          <a:spcPts val="0"/>
                        </a:spcBef>
                        <a:spcAft>
                          <a:spcPts val="0"/>
                        </a:spcAft>
                      </a:pP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extLst>
                  <a:ext uri="{0D108BD9-81ED-4DB2-BD59-A6C34878D82A}">
                    <a16:rowId xmlns:a16="http://schemas.microsoft.com/office/drawing/2014/main" val="22080308"/>
                  </a:ext>
                </a:extLst>
              </a:tr>
              <a:tr h="786148">
                <a:tc>
                  <a:txBody>
                    <a:bodyPr/>
                    <a:lstStyle/>
                    <a:p>
                      <a:pPr marL="0" marR="0">
                        <a:lnSpc>
                          <a:spcPct val="150000"/>
                        </a:lnSpc>
                        <a:spcBef>
                          <a:spcPts val="0"/>
                        </a:spcBef>
                        <a:spcAft>
                          <a:spcPts val="0"/>
                        </a:spcAft>
                      </a:pPr>
                      <a:r>
                        <a:rPr lang="en-US" sz="900" kern="750" dirty="0">
                          <a:solidFill>
                            <a:schemeClr val="tx2"/>
                          </a:solidFill>
                          <a:effectLst/>
                          <a:latin typeface="+mn-lt"/>
                        </a:rPr>
                        <a:t>Registry requirements for freestanding centers that treat but are not necessarily the prescribers</a:t>
                      </a:r>
                      <a:endParaRPr lang="en-US" sz="900"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 X</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XXX </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XX</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lang="en-US" sz="900" b="1" kern="750" dirty="0">
                          <a:solidFill>
                            <a:schemeClr val="tx2"/>
                          </a:solidFill>
                          <a:effectLst/>
                          <a:latin typeface="+mn-lt"/>
                        </a:rPr>
                        <a:t>XX </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a:t>
                      </a: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a:t>
                      </a: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XX</a:t>
                      </a:r>
                    </a:p>
                  </a:txBody>
                  <a:tcPr marL="29833" marR="29833" marT="0" marB="0" anchor="ctr"/>
                </a:tc>
                <a:tc>
                  <a:txBody>
                    <a:bodyPr/>
                    <a:lstStyle/>
                    <a:p>
                      <a:pPr marL="0" marR="0" algn="ctr">
                        <a:lnSpc>
                          <a:spcPct val="150000"/>
                        </a:lnSpc>
                        <a:spcBef>
                          <a:spcPts val="0"/>
                        </a:spcBef>
                        <a:spcAft>
                          <a:spcPts val="0"/>
                        </a:spcAft>
                      </a:pP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extLst>
                  <a:ext uri="{0D108BD9-81ED-4DB2-BD59-A6C34878D82A}">
                    <a16:rowId xmlns:a16="http://schemas.microsoft.com/office/drawing/2014/main" val="699466283"/>
                  </a:ext>
                </a:extLst>
              </a:tr>
              <a:tr h="1158608">
                <a:tc>
                  <a:txBody>
                    <a:bodyPr/>
                    <a:lstStyle/>
                    <a:p>
                      <a:pPr marL="0" marR="0">
                        <a:lnSpc>
                          <a:spcPct val="150000"/>
                        </a:lnSpc>
                        <a:spcBef>
                          <a:spcPts val="0"/>
                        </a:spcBef>
                        <a:spcAft>
                          <a:spcPts val="0"/>
                        </a:spcAft>
                      </a:pPr>
                      <a:r>
                        <a:rPr lang="en-US" sz="900" kern="750" dirty="0">
                          <a:solidFill>
                            <a:schemeClr val="tx2"/>
                          </a:solidFill>
                          <a:effectLst/>
                          <a:latin typeface="+mn-lt"/>
                        </a:rPr>
                        <a:t>Registry data submission point-of-contact (eg, individual(s) responsible for registry data submission, frequency of data submission)</a:t>
                      </a:r>
                      <a:endParaRPr lang="en-US" sz="900"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 XXX</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X </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rPr>
                        <a:t> XXX</a:t>
                      </a: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a:t>
                      </a: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XX</a:t>
                      </a:r>
                    </a:p>
                  </a:txBody>
                  <a:tcPr marL="29833" marR="29833" marT="0" marB="0" anchor="ctr"/>
                </a:tc>
                <a:tc>
                  <a:txBody>
                    <a:bodyPr/>
                    <a:lstStyle/>
                    <a:p>
                      <a:pPr marL="0" marR="0" algn="ctr">
                        <a:lnSpc>
                          <a:spcPct val="150000"/>
                        </a:lnSpc>
                        <a:spcBef>
                          <a:spcPts val="0"/>
                        </a:spcBef>
                        <a:spcAft>
                          <a:spcPts val="0"/>
                        </a:spcAft>
                      </a:pP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tc>
                  <a:txBody>
                    <a:bodyPr/>
                    <a:lstStyle/>
                    <a:p>
                      <a:pPr marL="0" marR="0" algn="ctr">
                        <a:lnSpc>
                          <a:spcPct val="150000"/>
                        </a:lnSpc>
                        <a:spcBef>
                          <a:spcPts val="0"/>
                        </a:spcBef>
                        <a:spcAft>
                          <a:spcPts val="0"/>
                        </a:spcAft>
                      </a:pPr>
                      <a:r>
                        <a:rPr lang="en-US" sz="900" b="1" kern="750" dirty="0">
                          <a:solidFill>
                            <a:schemeClr val="tx2"/>
                          </a:solidFill>
                          <a:effectLst/>
                          <a:latin typeface="+mn-lt"/>
                          <a:ea typeface="Yu Mincho" panose="02020400000000000000" pitchFamily="18" charset="-128"/>
                          <a:cs typeface="Times New Roman (Textkörper CS)"/>
                        </a:rPr>
                        <a:t>XX</a:t>
                      </a:r>
                    </a:p>
                  </a:txBody>
                  <a:tcPr marL="29833" marR="29833" marT="0" marB="0" anchor="ctr"/>
                </a:tc>
                <a:tc>
                  <a:txBody>
                    <a:bodyPr/>
                    <a:lstStyle/>
                    <a:p>
                      <a:pPr marL="0" marR="0" algn="ctr">
                        <a:lnSpc>
                          <a:spcPct val="150000"/>
                        </a:lnSpc>
                        <a:spcBef>
                          <a:spcPts val="0"/>
                        </a:spcBef>
                        <a:spcAft>
                          <a:spcPts val="0"/>
                        </a:spcAft>
                      </a:pPr>
                      <a:endParaRPr lang="en-US" sz="900" b="1" kern="750" dirty="0">
                        <a:solidFill>
                          <a:schemeClr val="tx2"/>
                        </a:solidFill>
                        <a:effectLst/>
                        <a:latin typeface="+mn-lt"/>
                        <a:ea typeface="Yu Mincho" panose="02020400000000000000" pitchFamily="18" charset="-128"/>
                        <a:cs typeface="Times New Roman (Textkörper CS)"/>
                      </a:endParaRPr>
                    </a:p>
                  </a:txBody>
                  <a:tcPr marL="29833" marR="29833" marT="0" marB="0" anchor="ctr"/>
                </a:tc>
                <a:extLst>
                  <a:ext uri="{0D108BD9-81ED-4DB2-BD59-A6C34878D82A}">
                    <a16:rowId xmlns:a16="http://schemas.microsoft.com/office/drawing/2014/main" val="1465323692"/>
                  </a:ext>
                </a:extLst>
              </a:tr>
            </a:tbl>
          </a:graphicData>
        </a:graphic>
      </p:graphicFrame>
    </p:spTree>
    <p:extLst>
      <p:ext uri="{BB962C8B-B14F-4D97-AF65-F5344CB8AC3E}">
        <p14:creationId xmlns:p14="http://schemas.microsoft.com/office/powerpoint/2010/main" val="1828737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50B0-B7AE-AF92-3C13-27074B7B71B4}"/>
              </a:ext>
            </a:extLst>
          </p:cNvPr>
          <p:cNvSpPr>
            <a:spLocks noGrp="1"/>
          </p:cNvSpPr>
          <p:nvPr>
            <p:ph type="title"/>
          </p:nvPr>
        </p:nvSpPr>
        <p:spPr/>
        <p:txBody>
          <a:bodyPr/>
          <a:lstStyle/>
          <a:p>
            <a:r>
              <a:rPr lang="en-US" dirty="0"/>
              <a:t>Infusion centers identified gaps in guidance received on the mAbs patient registry process</a:t>
            </a:r>
          </a:p>
        </p:txBody>
      </p:sp>
      <p:sp>
        <p:nvSpPr>
          <p:cNvPr id="4" name="Date Placeholder 3">
            <a:extLst>
              <a:ext uri="{FF2B5EF4-FFF2-40B4-BE49-F238E27FC236}">
                <a16:creationId xmlns:a16="http://schemas.microsoft.com/office/drawing/2014/main" id="{D240E6F6-AF9A-1694-1936-4A7BAC616CEA}"/>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EA92E530-E1B3-D5E8-832A-AD7E3BDDDC57}"/>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8E53E316-E525-52FA-D76F-875FB4F116F3}"/>
              </a:ext>
            </a:extLst>
          </p:cNvPr>
          <p:cNvSpPr>
            <a:spLocks noGrp="1"/>
          </p:cNvSpPr>
          <p:nvPr>
            <p:ph type="sldNum" sz="quarter" idx="12"/>
          </p:nvPr>
        </p:nvSpPr>
        <p:spPr/>
        <p:txBody>
          <a:bodyPr/>
          <a:lstStyle/>
          <a:p>
            <a:fld id="{7402B711-A71A-452E-950A-8AB93037233C}" type="slidenum">
              <a:rPr lang="en-US" smtClean="0"/>
              <a:t>32</a:t>
            </a:fld>
            <a:endParaRPr lang="en-US" dirty="0"/>
          </a:p>
        </p:txBody>
      </p:sp>
      <p:pic>
        <p:nvPicPr>
          <p:cNvPr id="12" name="Picture 11">
            <a:extLst>
              <a:ext uri="{FF2B5EF4-FFF2-40B4-BE49-F238E27FC236}">
                <a16:creationId xmlns:a16="http://schemas.microsoft.com/office/drawing/2014/main" id="{3D22D9B5-EC39-4086-C93C-FEF72FDEBDD3}"/>
              </a:ext>
            </a:extLst>
          </p:cNvPr>
          <p:cNvPicPr>
            <a:picLocks noChangeAspect="1"/>
          </p:cNvPicPr>
          <p:nvPr/>
        </p:nvPicPr>
        <p:blipFill>
          <a:blip r:embed="rId3"/>
          <a:stretch>
            <a:fillRect/>
          </a:stretch>
        </p:blipFill>
        <p:spPr>
          <a:xfrm>
            <a:off x="1270340" y="1004991"/>
            <a:ext cx="1221184" cy="388939"/>
          </a:xfrm>
          <a:prstGeom prst="rect">
            <a:avLst/>
          </a:prstGeom>
        </p:spPr>
      </p:pic>
      <p:sp>
        <p:nvSpPr>
          <p:cNvPr id="15" name="TextBox 14">
            <a:extLst>
              <a:ext uri="{FF2B5EF4-FFF2-40B4-BE49-F238E27FC236}">
                <a16:creationId xmlns:a16="http://schemas.microsoft.com/office/drawing/2014/main" id="{D8EA5D6D-0B61-8F41-E799-304E46FAC6E1}"/>
              </a:ext>
            </a:extLst>
          </p:cNvPr>
          <p:cNvSpPr txBox="1"/>
          <p:nvPr/>
        </p:nvSpPr>
        <p:spPr>
          <a:xfrm>
            <a:off x="3934734" y="1062355"/>
            <a:ext cx="1722664" cy="388939"/>
          </a:xfrm>
          <a:prstGeom prst="rect">
            <a:avLst/>
          </a:prstGeom>
        </p:spPr>
        <p:txBody>
          <a:bodyPr vert="horz" wrap="square" lIns="0" tIns="0" rIns="0" bIns="0" rtlCol="0" anchor="t" anchorCtr="0">
            <a:noAutofit/>
          </a:bodyPr>
          <a:lstStyle/>
          <a:p>
            <a:pPr algn="ctr"/>
            <a:r>
              <a:rPr lang="en-US" b="1" dirty="0"/>
              <a:t>Manufacturers</a:t>
            </a:r>
          </a:p>
        </p:txBody>
      </p:sp>
      <p:sp>
        <p:nvSpPr>
          <p:cNvPr id="18" name="Rectangle 17">
            <a:extLst>
              <a:ext uri="{FF2B5EF4-FFF2-40B4-BE49-F238E27FC236}">
                <a16:creationId xmlns:a16="http://schemas.microsoft.com/office/drawing/2014/main" id="{9FB6DC71-24F9-F7C8-2472-3261837E2D8B}"/>
              </a:ext>
            </a:extLst>
          </p:cNvPr>
          <p:cNvSpPr/>
          <p:nvPr/>
        </p:nvSpPr>
        <p:spPr>
          <a:xfrm>
            <a:off x="588100" y="1377950"/>
            <a:ext cx="2664394" cy="2926421"/>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19" name="TextBox 18">
            <a:extLst>
              <a:ext uri="{FF2B5EF4-FFF2-40B4-BE49-F238E27FC236}">
                <a16:creationId xmlns:a16="http://schemas.microsoft.com/office/drawing/2014/main" id="{405621F4-9E81-4387-1B4D-99DEECDA96EB}"/>
              </a:ext>
            </a:extLst>
          </p:cNvPr>
          <p:cNvSpPr txBox="1"/>
          <p:nvPr/>
        </p:nvSpPr>
        <p:spPr>
          <a:xfrm>
            <a:off x="748048" y="1409910"/>
            <a:ext cx="2448174" cy="1857881"/>
          </a:xfrm>
          <a:prstGeom prst="rect">
            <a:avLst/>
          </a:prstGeom>
        </p:spPr>
        <p:txBody>
          <a:bodyPr vert="horz" wrap="square" lIns="0" tIns="0" rIns="0" bIns="0" rtlCol="0" anchor="t" anchorCtr="0">
            <a:noAutofit/>
          </a:bodyPr>
          <a:lstStyle/>
          <a:p>
            <a:pPr marL="285750" indent="-285750">
              <a:buFont typeface="Arial" panose="020B0604020202020204" pitchFamily="34" charset="0"/>
              <a:buChar char="•"/>
            </a:pPr>
            <a:r>
              <a:rPr lang="en-US" sz="1000" dirty="0">
                <a:solidFill>
                  <a:schemeClr val="tx2"/>
                </a:solidFill>
              </a:rPr>
              <a:t>Bulletin provided on this process was brief, with little information</a:t>
            </a: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r>
              <a:rPr lang="en-US" sz="1000" dirty="0">
                <a:solidFill>
                  <a:schemeClr val="tx2"/>
                </a:solidFill>
              </a:rPr>
              <a:t>Lack of clarity on who was responsible for entering registry information in the portal </a:t>
            </a: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r>
              <a:rPr lang="en-US" sz="1000" dirty="0">
                <a:solidFill>
                  <a:schemeClr val="tx2"/>
                </a:solidFill>
              </a:rPr>
              <a:t>Confusion if MA patients also need to be registered</a:t>
            </a: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r>
              <a:rPr lang="en-US" sz="1000" dirty="0">
                <a:solidFill>
                  <a:schemeClr val="tx2"/>
                </a:solidFill>
              </a:rPr>
              <a:t>Registry form came across as too simplistic and not representative of the amount of support needed</a:t>
            </a: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r>
              <a:rPr lang="en-US" sz="1000" dirty="0">
                <a:solidFill>
                  <a:schemeClr val="tx2"/>
                </a:solidFill>
              </a:rPr>
              <a:t>Lack of clarity on frequency for making registry updates</a:t>
            </a: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r>
              <a:rPr lang="en-US" sz="1000" dirty="0">
                <a:solidFill>
                  <a:schemeClr val="tx2"/>
                </a:solidFill>
              </a:rPr>
              <a:t>Lack of clarity on value of the program in general</a:t>
            </a: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endParaRPr lang="en-US" sz="1000" dirty="0">
              <a:solidFill>
                <a:schemeClr val="tx2"/>
              </a:solidFill>
            </a:endParaRPr>
          </a:p>
        </p:txBody>
      </p:sp>
      <p:sp>
        <p:nvSpPr>
          <p:cNvPr id="22" name="Rectangle 21">
            <a:extLst>
              <a:ext uri="{FF2B5EF4-FFF2-40B4-BE49-F238E27FC236}">
                <a16:creationId xmlns:a16="http://schemas.microsoft.com/office/drawing/2014/main" id="{D1ECBA56-4240-89D9-DC49-8AFCBB3E2050}"/>
              </a:ext>
            </a:extLst>
          </p:cNvPr>
          <p:cNvSpPr/>
          <p:nvPr/>
        </p:nvSpPr>
        <p:spPr>
          <a:xfrm>
            <a:off x="3412442" y="1377950"/>
            <a:ext cx="2664394" cy="2920273"/>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23" name="Rectangle 22">
            <a:extLst>
              <a:ext uri="{FF2B5EF4-FFF2-40B4-BE49-F238E27FC236}">
                <a16:creationId xmlns:a16="http://schemas.microsoft.com/office/drawing/2014/main" id="{2DFB9DDD-AB2A-1F68-BF02-4C36BAE0F8C7}"/>
              </a:ext>
            </a:extLst>
          </p:cNvPr>
          <p:cNvSpPr/>
          <p:nvPr/>
        </p:nvSpPr>
        <p:spPr>
          <a:xfrm>
            <a:off x="6216281" y="1384098"/>
            <a:ext cx="2635215" cy="2920273"/>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24" name="TextBox 23">
            <a:extLst>
              <a:ext uri="{FF2B5EF4-FFF2-40B4-BE49-F238E27FC236}">
                <a16:creationId xmlns:a16="http://schemas.microsoft.com/office/drawing/2014/main" id="{3D51A741-3459-224C-3015-9BFBE27201A2}"/>
              </a:ext>
            </a:extLst>
          </p:cNvPr>
          <p:cNvSpPr txBox="1"/>
          <p:nvPr/>
        </p:nvSpPr>
        <p:spPr>
          <a:xfrm>
            <a:off x="3554417" y="1431079"/>
            <a:ext cx="2451837" cy="2413618"/>
          </a:xfrm>
          <a:prstGeom prst="rect">
            <a:avLst/>
          </a:prstGeom>
        </p:spPr>
        <p:txBody>
          <a:bodyPr vert="horz" wrap="square" lIns="0" tIns="0" rIns="0" bIns="0" rtlCol="0" anchor="t" anchorCtr="0">
            <a:noAutofit/>
          </a:bodyPr>
          <a:lstStyle/>
          <a:p>
            <a:pPr marL="285750" indent="-285750">
              <a:buFont typeface="Arial" panose="020B0604020202020204" pitchFamily="34" charset="0"/>
              <a:buChar char="•"/>
            </a:pPr>
            <a:r>
              <a:rPr lang="en-US" sz="1000" dirty="0">
                <a:solidFill>
                  <a:schemeClr val="tx2"/>
                </a:solidFill>
              </a:rPr>
              <a:t>Manufacturer resources lacked details on who was responsible for entering registry information </a:t>
            </a: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r>
              <a:rPr lang="en-US" sz="1000" dirty="0">
                <a:solidFill>
                  <a:schemeClr val="tx2"/>
                </a:solidFill>
              </a:rPr>
              <a:t>Initial manufacturer guidance did not give all details required for billing and coding, but has been subsequently updated</a:t>
            </a: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r>
              <a:rPr lang="en-US" sz="1000" dirty="0">
                <a:solidFill>
                  <a:schemeClr val="tx2"/>
                </a:solidFill>
              </a:rPr>
              <a:t>Manufacturer reimbursement representatives (reps) were also learning with the centers</a:t>
            </a:r>
          </a:p>
          <a:p>
            <a:pPr marL="345600" lvl="1" indent="-172800" defTabSz="173736">
              <a:buFont typeface="Arial" panose="020B0604020202020204" pitchFamily="34" charset="0"/>
              <a:buChar char="–"/>
              <a:tabLst>
                <a:tab pos="173736" algn="l"/>
                <a:tab pos="347472" algn="l"/>
                <a:tab pos="521208" algn="l"/>
                <a:tab pos="694944" algn="l"/>
              </a:tabLst>
            </a:pPr>
            <a:endParaRPr lang="en-US" sz="1000" dirty="0">
              <a:solidFill>
                <a:schemeClr val="tx2"/>
              </a:solidFill>
              <a:cs typeface="Arial"/>
            </a:endParaRPr>
          </a:p>
          <a:p>
            <a:pPr marL="345600" lvl="1" indent="-172800" defTabSz="173736">
              <a:buFont typeface="Arial" panose="020B0604020202020204" pitchFamily="34" charset="0"/>
              <a:buChar char="–"/>
              <a:tabLst>
                <a:tab pos="173736" algn="l"/>
                <a:tab pos="347472" algn="l"/>
                <a:tab pos="521208" algn="l"/>
                <a:tab pos="694944" algn="l"/>
              </a:tabLst>
            </a:pPr>
            <a:r>
              <a:rPr lang="en-US" sz="1000" dirty="0">
                <a:solidFill>
                  <a:schemeClr val="tx2"/>
                </a:solidFill>
                <a:cs typeface="Arial"/>
              </a:rPr>
              <a:t>In some instances, infusion centers were educating reps</a:t>
            </a: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endParaRPr lang="en-US" sz="1000" dirty="0">
              <a:solidFill>
                <a:schemeClr val="tx2"/>
              </a:solidFill>
            </a:endParaRPr>
          </a:p>
        </p:txBody>
      </p:sp>
      <p:sp>
        <p:nvSpPr>
          <p:cNvPr id="25" name="TextBox 24">
            <a:extLst>
              <a:ext uri="{FF2B5EF4-FFF2-40B4-BE49-F238E27FC236}">
                <a16:creationId xmlns:a16="http://schemas.microsoft.com/office/drawing/2014/main" id="{23EC676F-0556-67AE-6029-DEF63FEE2607}"/>
              </a:ext>
            </a:extLst>
          </p:cNvPr>
          <p:cNvSpPr txBox="1"/>
          <p:nvPr/>
        </p:nvSpPr>
        <p:spPr>
          <a:xfrm>
            <a:off x="6366267" y="1429092"/>
            <a:ext cx="2368856" cy="1857881"/>
          </a:xfrm>
          <a:prstGeom prst="rect">
            <a:avLst/>
          </a:prstGeom>
        </p:spPr>
        <p:txBody>
          <a:bodyPr vert="horz" wrap="square" lIns="0" tIns="0" rIns="0" bIns="0" rtlCol="0" anchor="t" anchorCtr="0">
            <a:noAutofit/>
          </a:bodyPr>
          <a:lstStyle/>
          <a:p>
            <a:pPr marL="285750" indent="-285750">
              <a:buFont typeface="Arial" panose="020B0604020202020204" pitchFamily="34" charset="0"/>
              <a:buChar char="•"/>
            </a:pPr>
            <a:r>
              <a:rPr lang="en-US" sz="1000" dirty="0">
                <a:solidFill>
                  <a:schemeClr val="tx2"/>
                </a:solidFill>
              </a:rPr>
              <a:t>Good source of guidance on mAbs patient registries, with practices turning to NICA for latest guidance</a:t>
            </a: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r>
              <a:rPr lang="en-US" sz="1000" dirty="0">
                <a:solidFill>
                  <a:schemeClr val="tx2"/>
                </a:solidFill>
              </a:rPr>
              <a:t>Some information can be too general as targeted to a wider audience, can lack nuances that are specifics to their type of practice  </a:t>
            </a:r>
            <a:endParaRPr lang="en-US" sz="1000" dirty="0">
              <a:solidFill>
                <a:schemeClr val="tx2"/>
              </a:solidFill>
              <a:cs typeface="Arial"/>
            </a:endParaRP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endParaRPr lang="en-US" sz="1000" dirty="0">
              <a:solidFill>
                <a:schemeClr val="tx2"/>
              </a:solidFill>
            </a:endParaRPr>
          </a:p>
          <a:p>
            <a:pPr marL="285750" indent="-285750">
              <a:buFont typeface="Arial" panose="020B0604020202020204" pitchFamily="34" charset="0"/>
              <a:buChar char="•"/>
            </a:pPr>
            <a:endParaRPr lang="en-US" sz="1000" dirty="0">
              <a:solidFill>
                <a:schemeClr val="tx2"/>
              </a:solidFill>
            </a:endParaRPr>
          </a:p>
        </p:txBody>
      </p:sp>
      <p:sp>
        <p:nvSpPr>
          <p:cNvPr id="26" name="Speech Bubble: Rectangle with Corners Rounded 25">
            <a:extLst>
              <a:ext uri="{FF2B5EF4-FFF2-40B4-BE49-F238E27FC236}">
                <a16:creationId xmlns:a16="http://schemas.microsoft.com/office/drawing/2014/main" id="{059F917C-5F45-454E-A3BD-30AF4F2623C2}"/>
              </a:ext>
            </a:extLst>
          </p:cNvPr>
          <p:cNvSpPr/>
          <p:nvPr/>
        </p:nvSpPr>
        <p:spPr>
          <a:xfrm>
            <a:off x="573861" y="4368018"/>
            <a:ext cx="4111023" cy="608897"/>
          </a:xfrm>
          <a:prstGeom prst="wedgeRoundRectCallout">
            <a:avLst>
              <a:gd name="adj1" fmla="val -41198"/>
              <a:gd name="adj2" fmla="val 67857"/>
              <a:gd name="adj3" fmla="val 16667"/>
            </a:avLst>
          </a:prstGeom>
          <a:solidFill>
            <a:schemeClr val="tx1"/>
          </a:solidFill>
        </p:spPr>
        <p:txBody>
          <a:bodyPr vert="horz" lIns="54864" tIns="54864" rIns="45720" bIns="36576" rtlCol="0" anchor="ctr" anchorCtr="0">
            <a:noAutofit/>
          </a:bodyPr>
          <a:lstStyle/>
          <a:p>
            <a:pPr indent="0"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100" i="1" dirty="0">
                <a:solidFill>
                  <a:schemeClr val="bg1"/>
                </a:solidFill>
                <a:cs typeface="Arial" panose="020B0604020202020204" pitchFamily="34" charset="0"/>
              </a:rPr>
              <a:t>“CMS form almost seemed too easy, as if you were missing something.” - Owner, Freestanding Ambulatory Multi-specialty Infusion Center </a:t>
            </a:r>
          </a:p>
        </p:txBody>
      </p:sp>
      <p:sp>
        <p:nvSpPr>
          <p:cNvPr id="27" name="Speech Bubble: Rectangle with Corners Rounded 26">
            <a:extLst>
              <a:ext uri="{FF2B5EF4-FFF2-40B4-BE49-F238E27FC236}">
                <a16:creationId xmlns:a16="http://schemas.microsoft.com/office/drawing/2014/main" id="{1B0620E4-1DF7-92DF-893B-B5F28A548DCC}"/>
              </a:ext>
            </a:extLst>
          </p:cNvPr>
          <p:cNvSpPr/>
          <p:nvPr/>
        </p:nvSpPr>
        <p:spPr>
          <a:xfrm>
            <a:off x="4887973" y="4368018"/>
            <a:ext cx="4111023" cy="608897"/>
          </a:xfrm>
          <a:prstGeom prst="wedgeRoundRectCallout">
            <a:avLst>
              <a:gd name="adj1" fmla="val -41198"/>
              <a:gd name="adj2" fmla="val 67857"/>
              <a:gd name="adj3" fmla="val 16667"/>
            </a:avLst>
          </a:prstGeom>
          <a:solidFill>
            <a:schemeClr val="accent2"/>
          </a:solidFill>
        </p:spPr>
        <p:txBody>
          <a:bodyPr vert="horz" lIns="54864" tIns="54864" rIns="45720" bIns="36576" rtlCol="0" anchor="ctr" anchorCtr="0">
            <a:noAutofit/>
          </a:bodyPr>
          <a:lstStyle/>
          <a:p>
            <a:pPr indent="0"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100" i="1" dirty="0">
                <a:solidFill>
                  <a:schemeClr val="bg1"/>
                </a:solidFill>
                <a:cs typeface="Arial" panose="020B0604020202020204" pitchFamily="34" charset="0"/>
              </a:rPr>
              <a:t>“There has </a:t>
            </a:r>
            <a:r>
              <a:rPr lang="en-US" sz="1100" b="1" i="1" dirty="0">
                <a:solidFill>
                  <a:schemeClr val="bg1"/>
                </a:solidFill>
                <a:cs typeface="Arial" panose="020B0604020202020204" pitchFamily="34" charset="0"/>
              </a:rPr>
              <a:t>not been a concise resource </a:t>
            </a:r>
            <a:r>
              <a:rPr lang="en-US" sz="1100" i="1" dirty="0">
                <a:solidFill>
                  <a:schemeClr val="bg1"/>
                </a:solidFill>
                <a:cs typeface="Arial" panose="020B0604020202020204" pitchFamily="34" charset="0"/>
              </a:rPr>
              <a:t>to tell you what to do from start to finish to be prescribing these medications.” - CEO, Private Neurology Practice</a:t>
            </a:r>
          </a:p>
        </p:txBody>
      </p:sp>
      <p:pic>
        <p:nvPicPr>
          <p:cNvPr id="7" name="Picture 6" descr="A blue and grey text on a black background&#10;&#10;Description automatically generated">
            <a:extLst>
              <a:ext uri="{FF2B5EF4-FFF2-40B4-BE49-F238E27FC236}">
                <a16:creationId xmlns:a16="http://schemas.microsoft.com/office/drawing/2014/main" id="{8A61FB67-26E3-3A39-B108-BD066159E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8835" y="956322"/>
            <a:ext cx="1221184" cy="363809"/>
          </a:xfrm>
          <a:prstGeom prst="rect">
            <a:avLst/>
          </a:prstGeom>
        </p:spPr>
      </p:pic>
    </p:spTree>
    <p:extLst>
      <p:ext uri="{BB962C8B-B14F-4D97-AF65-F5344CB8AC3E}">
        <p14:creationId xmlns:p14="http://schemas.microsoft.com/office/powerpoint/2010/main" val="3984821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03C0-08CA-1EE0-379C-275DB7DF1F35}"/>
              </a:ext>
            </a:extLst>
          </p:cNvPr>
          <p:cNvSpPr>
            <a:spLocks noGrp="1"/>
          </p:cNvSpPr>
          <p:nvPr>
            <p:ph type="title"/>
          </p:nvPr>
        </p:nvSpPr>
        <p:spPr/>
        <p:txBody>
          <a:bodyPr/>
          <a:lstStyle/>
          <a:p>
            <a:r>
              <a:rPr lang="en-US" dirty="0"/>
              <a:t>Infusion centers participated in mAbs patient registries due to compliance, reimbursement, and patient access reasons</a:t>
            </a:r>
          </a:p>
        </p:txBody>
      </p:sp>
      <p:sp>
        <p:nvSpPr>
          <p:cNvPr id="4" name="Date Placeholder 3">
            <a:extLst>
              <a:ext uri="{FF2B5EF4-FFF2-40B4-BE49-F238E27FC236}">
                <a16:creationId xmlns:a16="http://schemas.microsoft.com/office/drawing/2014/main" id="{AC0E2678-631C-025B-CEBD-FA1CEAC4B0B4}"/>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B1C8223D-3EA9-9440-CB8C-B27E987E154F}"/>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C4A12887-9F4C-5E12-B553-E92C866E5A7C}"/>
              </a:ext>
            </a:extLst>
          </p:cNvPr>
          <p:cNvSpPr>
            <a:spLocks noGrp="1"/>
          </p:cNvSpPr>
          <p:nvPr>
            <p:ph type="sldNum" sz="quarter" idx="12"/>
          </p:nvPr>
        </p:nvSpPr>
        <p:spPr/>
        <p:txBody>
          <a:bodyPr/>
          <a:lstStyle/>
          <a:p>
            <a:fld id="{7402B711-A71A-452E-950A-8AB93037233C}" type="slidenum">
              <a:rPr lang="en-US" smtClean="0"/>
              <a:t>33</a:t>
            </a:fld>
            <a:endParaRPr lang="en-US" dirty="0"/>
          </a:p>
        </p:txBody>
      </p:sp>
      <p:sp>
        <p:nvSpPr>
          <p:cNvPr id="13" name="TextBox 12">
            <a:extLst>
              <a:ext uri="{FF2B5EF4-FFF2-40B4-BE49-F238E27FC236}">
                <a16:creationId xmlns:a16="http://schemas.microsoft.com/office/drawing/2014/main" id="{8206C0AF-5074-1A74-39F2-90B057BF66BD}"/>
              </a:ext>
            </a:extLst>
          </p:cNvPr>
          <p:cNvSpPr txBox="1"/>
          <p:nvPr/>
        </p:nvSpPr>
        <p:spPr>
          <a:xfrm>
            <a:off x="1056640" y="1114942"/>
            <a:ext cx="3163147" cy="469557"/>
          </a:xfrm>
          <a:prstGeom prst="rect">
            <a:avLst/>
          </a:prstGeom>
        </p:spPr>
        <p:txBody>
          <a:bodyPr vert="horz" wrap="square" lIns="0" tIns="0" rIns="0" bIns="0" rtlCol="0" anchor="t" anchorCtr="0">
            <a:noAutofit/>
          </a:bodyPr>
          <a:lstStyle/>
          <a:p>
            <a:pPr algn="ctr"/>
            <a:r>
              <a:rPr lang="en-US" sz="1600" b="1" dirty="0">
                <a:solidFill>
                  <a:schemeClr val="bg1"/>
                </a:solidFill>
              </a:rPr>
              <a:t>Reasons for not participating in patient registries</a:t>
            </a:r>
          </a:p>
        </p:txBody>
      </p:sp>
      <p:sp>
        <p:nvSpPr>
          <p:cNvPr id="16" name="TextBox 15">
            <a:extLst>
              <a:ext uri="{FF2B5EF4-FFF2-40B4-BE49-F238E27FC236}">
                <a16:creationId xmlns:a16="http://schemas.microsoft.com/office/drawing/2014/main" id="{21EAB671-A3FB-A42A-6AC6-4FFD18632A2D}"/>
              </a:ext>
            </a:extLst>
          </p:cNvPr>
          <p:cNvSpPr txBox="1"/>
          <p:nvPr/>
        </p:nvSpPr>
        <p:spPr>
          <a:xfrm>
            <a:off x="4873788" y="1137943"/>
            <a:ext cx="4003510" cy="469557"/>
          </a:xfrm>
          <a:prstGeom prst="rect">
            <a:avLst/>
          </a:prstGeom>
        </p:spPr>
        <p:txBody>
          <a:bodyPr vert="horz" wrap="square" lIns="0" tIns="0" rIns="0" bIns="0" rtlCol="0" anchor="t" anchorCtr="0">
            <a:noAutofit/>
          </a:bodyPr>
          <a:lstStyle/>
          <a:p>
            <a:pPr algn="ctr"/>
            <a:r>
              <a:rPr lang="en-US" sz="1200" b="1" dirty="0">
                <a:solidFill>
                  <a:schemeClr val="bg1"/>
                </a:solidFill>
              </a:rPr>
              <a:t>Reasons for participating in patient registries </a:t>
            </a:r>
          </a:p>
          <a:p>
            <a:pPr algn="ctr"/>
            <a:r>
              <a:rPr lang="en-US" sz="1200" b="1" dirty="0">
                <a:solidFill>
                  <a:schemeClr val="bg1"/>
                </a:solidFill>
              </a:rPr>
              <a:t>[number of responses]</a:t>
            </a:r>
          </a:p>
        </p:txBody>
      </p:sp>
      <p:graphicFrame>
        <p:nvGraphicFramePr>
          <p:cNvPr id="3" name="Chart 2">
            <a:extLst>
              <a:ext uri="{FF2B5EF4-FFF2-40B4-BE49-F238E27FC236}">
                <a16:creationId xmlns:a16="http://schemas.microsoft.com/office/drawing/2014/main" id="{7C2D1196-42BE-9A24-B7F6-D34BA769749B}"/>
              </a:ext>
            </a:extLst>
          </p:cNvPr>
          <p:cNvGraphicFramePr/>
          <p:nvPr>
            <p:extLst>
              <p:ext uri="{D42A27DB-BD31-4B8C-83A1-F6EECF244321}">
                <p14:modId xmlns:p14="http://schemas.microsoft.com/office/powerpoint/2010/main" val="95518367"/>
              </p:ext>
            </p:extLst>
          </p:nvPr>
        </p:nvGraphicFramePr>
        <p:xfrm>
          <a:off x="757984" y="1114941"/>
          <a:ext cx="7529384" cy="35683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7">
            <a:extLst>
              <a:ext uri="{FF2B5EF4-FFF2-40B4-BE49-F238E27FC236}">
                <a16:creationId xmlns:a16="http://schemas.microsoft.com/office/drawing/2014/main" id="{B8057CF2-561E-B42C-83CF-2E4B98EE7F86}"/>
              </a:ext>
            </a:extLst>
          </p:cNvPr>
          <p:cNvSpPr txBox="1">
            <a:spLocks/>
          </p:cNvSpPr>
          <p:nvPr/>
        </p:nvSpPr>
        <p:spPr>
          <a:xfrm>
            <a:off x="627063" y="4953115"/>
            <a:ext cx="8233946" cy="108000"/>
          </a:xfrm>
          <a:prstGeom prst="rect">
            <a:avLst/>
          </a:prstGeom>
        </p:spPr>
        <p:txBody>
          <a:bodyPr vert="horz" lIns="0" tIns="0" rIns="0" bIns="0" rtlCol="0" anchor="b"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800" kern="1200">
                <a:solidFill>
                  <a:schemeClr val="tx2"/>
                </a:solidFill>
                <a:latin typeface="+mn-lt"/>
                <a:ea typeface="+mn-ea"/>
                <a:cs typeface="Arial" panose="020B0604020202020204" pitchFamily="34" charset="0"/>
              </a:defRPr>
            </a:lvl1pPr>
            <a:lvl2pPr marL="3456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700" kern="1200">
                <a:solidFill>
                  <a:schemeClr val="tx2"/>
                </a:solidFill>
                <a:latin typeface="+mn-lt"/>
                <a:ea typeface="+mn-ea"/>
                <a:cs typeface="Arial" panose="020B0604020202020204" pitchFamily="34" charset="0"/>
              </a:defRPr>
            </a:lvl2pPr>
            <a:lvl3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038" algn="l"/>
                <a:tab pos="520700" algn="l"/>
                <a:tab pos="573088" algn="l"/>
                <a:tab pos="693738" algn="l"/>
              </a:tabLst>
              <a:defRPr lang="en-US" sz="700" kern="1200" noProof="0">
                <a:solidFill>
                  <a:schemeClr val="tx2"/>
                </a:solidFill>
                <a:latin typeface="+mn-lt"/>
                <a:ea typeface="+mn-ea"/>
                <a:cs typeface="Arial" panose="020B0604020202020204" pitchFamily="34" charset="0"/>
              </a:defRPr>
            </a:lvl3pPr>
            <a:lvl4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lang="en-US" sz="700" kern="1200" noProof="0">
                <a:solidFill>
                  <a:schemeClr val="tx2"/>
                </a:solidFill>
                <a:latin typeface="+mn-lt"/>
                <a:ea typeface="+mn-ea"/>
                <a:cs typeface="Arial" panose="020B0604020202020204" pitchFamily="34" charset="0"/>
              </a:defRPr>
            </a:lvl4pPr>
            <a:lvl5pPr marL="855663" indent="-171450" algn="l" defTabSz="228600" rtl="0" eaLnBrk="1" latinLnBrk="0" hangingPunct="1">
              <a:lnSpc>
                <a:spcPct val="100000"/>
              </a:lnSpc>
              <a:spcBef>
                <a:spcPts val="0"/>
              </a:spcBef>
              <a:spcAft>
                <a:spcPts val="600"/>
              </a:spcAft>
              <a:buFont typeface="Arial" panose="020B0604020202020204" pitchFamily="34" charset="0"/>
              <a:buChar char="•"/>
              <a:tabLst>
                <a:tab pos="173038" algn="l"/>
                <a:tab pos="346075" algn="l"/>
                <a:tab pos="520700" algn="l"/>
              </a:tabLst>
              <a:defRPr lang="en-US" sz="700" kern="1200" noProof="0">
                <a:solidFill>
                  <a:schemeClr val="tx2"/>
                </a:solidFill>
                <a:latin typeface="+mn-lt"/>
                <a:ea typeface="+mn-ea"/>
                <a:cs typeface="Arial" panose="020B0604020202020204" pitchFamily="34" charset="0"/>
              </a:defRPr>
            </a:lvl5pPr>
            <a:lvl6pPr marL="855663" indent="-171450" algn="l" defTabSz="685800" rtl="0" eaLnBrk="1" latinLnBrk="0" hangingPunct="1">
              <a:lnSpc>
                <a:spcPct val="100000"/>
              </a:lnSpc>
              <a:spcBef>
                <a:spcPts val="0"/>
              </a:spcBef>
              <a:spcAft>
                <a:spcPts val="600"/>
              </a:spcAft>
              <a:buFont typeface="Arial" panose="020B0604020202020204" pitchFamily="34" charset="0"/>
              <a:buChar char="•"/>
              <a:defRPr lang="en-US" sz="1600" kern="1200" noProof="0" dirty="0" smtClean="0">
                <a:solidFill>
                  <a:schemeClr val="tx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9. Why did your organization decide to participate in a patient registry for mAbs for AD?</a:t>
            </a:r>
          </a:p>
        </p:txBody>
      </p:sp>
    </p:spTree>
    <p:extLst>
      <p:ext uri="{BB962C8B-B14F-4D97-AF65-F5344CB8AC3E}">
        <p14:creationId xmlns:p14="http://schemas.microsoft.com/office/powerpoint/2010/main" val="509784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03C0-08CA-1EE0-379C-275DB7DF1F35}"/>
              </a:ext>
            </a:extLst>
          </p:cNvPr>
          <p:cNvSpPr>
            <a:spLocks noGrp="1"/>
          </p:cNvSpPr>
          <p:nvPr>
            <p:ph type="title"/>
          </p:nvPr>
        </p:nvSpPr>
        <p:spPr/>
        <p:txBody>
          <a:bodyPr/>
          <a:lstStyle/>
          <a:p>
            <a:r>
              <a:rPr lang="en-US" dirty="0"/>
              <a:t>Infusion centers have faced reimbursement delays while participating in mAbs patient registries</a:t>
            </a:r>
          </a:p>
        </p:txBody>
      </p:sp>
      <p:sp>
        <p:nvSpPr>
          <p:cNvPr id="4" name="Date Placeholder 3">
            <a:extLst>
              <a:ext uri="{FF2B5EF4-FFF2-40B4-BE49-F238E27FC236}">
                <a16:creationId xmlns:a16="http://schemas.microsoft.com/office/drawing/2014/main" id="{AC0E2678-631C-025B-CEBD-FA1CEAC4B0B4}"/>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B1C8223D-3EA9-9440-CB8C-B27E987E154F}"/>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C4A12887-9F4C-5E12-B553-E92C866E5A7C}"/>
              </a:ext>
            </a:extLst>
          </p:cNvPr>
          <p:cNvSpPr>
            <a:spLocks noGrp="1"/>
          </p:cNvSpPr>
          <p:nvPr>
            <p:ph type="sldNum" sz="quarter" idx="12"/>
          </p:nvPr>
        </p:nvSpPr>
        <p:spPr/>
        <p:txBody>
          <a:bodyPr/>
          <a:lstStyle/>
          <a:p>
            <a:fld id="{7402B711-A71A-452E-950A-8AB93037233C}" type="slidenum">
              <a:rPr lang="en-US" smtClean="0"/>
              <a:t>34</a:t>
            </a:fld>
            <a:endParaRPr lang="en-US" dirty="0"/>
          </a:p>
        </p:txBody>
      </p:sp>
      <p:sp>
        <p:nvSpPr>
          <p:cNvPr id="13" name="TextBox 12">
            <a:extLst>
              <a:ext uri="{FF2B5EF4-FFF2-40B4-BE49-F238E27FC236}">
                <a16:creationId xmlns:a16="http://schemas.microsoft.com/office/drawing/2014/main" id="{8206C0AF-5074-1A74-39F2-90B057BF66BD}"/>
              </a:ext>
            </a:extLst>
          </p:cNvPr>
          <p:cNvSpPr txBox="1"/>
          <p:nvPr/>
        </p:nvSpPr>
        <p:spPr>
          <a:xfrm>
            <a:off x="1056640" y="1114942"/>
            <a:ext cx="3163147" cy="469557"/>
          </a:xfrm>
          <a:prstGeom prst="rect">
            <a:avLst/>
          </a:prstGeom>
        </p:spPr>
        <p:txBody>
          <a:bodyPr vert="horz" wrap="square" lIns="0" tIns="0" rIns="0" bIns="0" rtlCol="0" anchor="t" anchorCtr="0">
            <a:noAutofit/>
          </a:bodyPr>
          <a:lstStyle/>
          <a:p>
            <a:pPr algn="ctr"/>
            <a:r>
              <a:rPr lang="en-US" sz="1600" b="1" dirty="0">
                <a:solidFill>
                  <a:schemeClr val="bg1"/>
                </a:solidFill>
              </a:rPr>
              <a:t>Reasons for not participating in patient registries</a:t>
            </a:r>
          </a:p>
        </p:txBody>
      </p:sp>
      <p:sp>
        <p:nvSpPr>
          <p:cNvPr id="7" name="Text Placeholder 7">
            <a:extLst>
              <a:ext uri="{FF2B5EF4-FFF2-40B4-BE49-F238E27FC236}">
                <a16:creationId xmlns:a16="http://schemas.microsoft.com/office/drawing/2014/main" id="{F784DDC8-7D30-3C7A-1F12-6C8C480DEB3A}"/>
              </a:ext>
            </a:extLst>
          </p:cNvPr>
          <p:cNvSpPr txBox="1">
            <a:spLocks/>
          </p:cNvSpPr>
          <p:nvPr/>
        </p:nvSpPr>
        <p:spPr>
          <a:xfrm>
            <a:off x="500743" y="4986198"/>
            <a:ext cx="7004370" cy="54000"/>
          </a:xfrm>
          <a:prstGeom prst="rect">
            <a:avLst/>
          </a:prstGeom>
        </p:spPr>
        <p:txBody>
          <a:bodyPr vert="horz" lIns="0" tIns="0" rIns="0" bIns="0" rtlCol="0" anchor="b"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800" kern="1200">
                <a:solidFill>
                  <a:schemeClr val="tx2"/>
                </a:solidFill>
                <a:latin typeface="+mn-lt"/>
                <a:ea typeface="+mn-ea"/>
                <a:cs typeface="Arial" panose="020B0604020202020204" pitchFamily="34" charset="0"/>
              </a:defRPr>
            </a:lvl1pPr>
            <a:lvl2pPr marL="3456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700" kern="1200">
                <a:solidFill>
                  <a:schemeClr val="tx2"/>
                </a:solidFill>
                <a:latin typeface="+mn-lt"/>
                <a:ea typeface="+mn-ea"/>
                <a:cs typeface="Arial" panose="020B0604020202020204" pitchFamily="34" charset="0"/>
              </a:defRPr>
            </a:lvl2pPr>
            <a:lvl3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038" algn="l"/>
                <a:tab pos="520700" algn="l"/>
                <a:tab pos="573088" algn="l"/>
                <a:tab pos="693738" algn="l"/>
              </a:tabLst>
              <a:defRPr lang="en-US" sz="700" kern="1200" noProof="0">
                <a:solidFill>
                  <a:schemeClr val="tx2"/>
                </a:solidFill>
                <a:latin typeface="+mn-lt"/>
                <a:ea typeface="+mn-ea"/>
                <a:cs typeface="Arial" panose="020B0604020202020204" pitchFamily="34" charset="0"/>
              </a:defRPr>
            </a:lvl3pPr>
            <a:lvl4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lang="en-US" sz="700" kern="1200" noProof="0">
                <a:solidFill>
                  <a:schemeClr val="tx2"/>
                </a:solidFill>
                <a:latin typeface="+mn-lt"/>
                <a:ea typeface="+mn-ea"/>
                <a:cs typeface="Arial" panose="020B0604020202020204" pitchFamily="34" charset="0"/>
              </a:defRPr>
            </a:lvl4pPr>
            <a:lvl5pPr marL="855663" indent="-171450" algn="l" defTabSz="228600" rtl="0" eaLnBrk="1" latinLnBrk="0" hangingPunct="1">
              <a:lnSpc>
                <a:spcPct val="100000"/>
              </a:lnSpc>
              <a:spcBef>
                <a:spcPts val="0"/>
              </a:spcBef>
              <a:spcAft>
                <a:spcPts val="600"/>
              </a:spcAft>
              <a:buFont typeface="Arial" panose="020B0604020202020204" pitchFamily="34" charset="0"/>
              <a:buChar char="•"/>
              <a:tabLst>
                <a:tab pos="173038" algn="l"/>
                <a:tab pos="346075" algn="l"/>
                <a:tab pos="520700" algn="l"/>
              </a:tabLst>
              <a:defRPr lang="en-US" sz="700" kern="1200" noProof="0">
                <a:solidFill>
                  <a:schemeClr val="tx2"/>
                </a:solidFill>
                <a:latin typeface="+mn-lt"/>
                <a:ea typeface="+mn-ea"/>
                <a:cs typeface="Arial" panose="020B0604020202020204" pitchFamily="34" charset="0"/>
              </a:defRPr>
            </a:lvl5pPr>
            <a:lvl6pPr marL="855663" indent="-171450" algn="l" defTabSz="685800" rtl="0" eaLnBrk="1" latinLnBrk="0" hangingPunct="1">
              <a:lnSpc>
                <a:spcPct val="100000"/>
              </a:lnSpc>
              <a:spcBef>
                <a:spcPts val="0"/>
              </a:spcBef>
              <a:spcAft>
                <a:spcPts val="600"/>
              </a:spcAft>
              <a:buFont typeface="Arial" panose="020B0604020202020204" pitchFamily="34" charset="0"/>
              <a:buChar char="•"/>
              <a:defRPr lang="en-US" sz="1600" kern="1200" noProof="0" dirty="0" smtClean="0">
                <a:solidFill>
                  <a:schemeClr val="tx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pPr>
            <a:r>
              <a:rPr lang="en-US" dirty="0"/>
              <a:t>10. Which of the following challenges has your infusion practice/center experienced while participating in a patient registry for mAbs for AD?</a:t>
            </a:r>
          </a:p>
        </p:txBody>
      </p:sp>
      <p:graphicFrame>
        <p:nvGraphicFramePr>
          <p:cNvPr id="8" name="Chart 7">
            <a:extLst>
              <a:ext uri="{FF2B5EF4-FFF2-40B4-BE49-F238E27FC236}">
                <a16:creationId xmlns:a16="http://schemas.microsoft.com/office/drawing/2014/main" id="{1A0F3EA2-B2DF-219E-90BE-B8BE2925C046}"/>
              </a:ext>
            </a:extLst>
          </p:cNvPr>
          <p:cNvGraphicFramePr/>
          <p:nvPr>
            <p:extLst>
              <p:ext uri="{D42A27DB-BD31-4B8C-83A1-F6EECF244321}">
                <p14:modId xmlns:p14="http://schemas.microsoft.com/office/powerpoint/2010/main" val="3338043995"/>
              </p:ext>
            </p:extLst>
          </p:nvPr>
        </p:nvGraphicFramePr>
        <p:xfrm>
          <a:off x="500743" y="1007791"/>
          <a:ext cx="8031415" cy="3675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2577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3288-DB4A-EF38-C5E8-40D087114A41}"/>
              </a:ext>
            </a:extLst>
          </p:cNvPr>
          <p:cNvSpPr>
            <a:spLocks noGrp="1"/>
          </p:cNvSpPr>
          <p:nvPr>
            <p:ph type="title"/>
          </p:nvPr>
        </p:nvSpPr>
        <p:spPr/>
        <p:txBody>
          <a:bodyPr/>
          <a:lstStyle/>
          <a:p>
            <a:r>
              <a:rPr lang="en-US" dirty="0"/>
              <a:t>Some infusion centers have added staff and provided training to be compliant with the mAbs patient registry</a:t>
            </a:r>
          </a:p>
        </p:txBody>
      </p:sp>
      <p:sp>
        <p:nvSpPr>
          <p:cNvPr id="4" name="Date Placeholder 3">
            <a:extLst>
              <a:ext uri="{FF2B5EF4-FFF2-40B4-BE49-F238E27FC236}">
                <a16:creationId xmlns:a16="http://schemas.microsoft.com/office/drawing/2014/main" id="{7EDA06D0-7D20-DC41-F31E-D39A81145D06}"/>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30BB4C66-6E38-F292-C733-B44A14F2ED46}"/>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7BCC063D-9466-EC0A-8D7E-D069E76C6386}"/>
              </a:ext>
            </a:extLst>
          </p:cNvPr>
          <p:cNvSpPr>
            <a:spLocks noGrp="1"/>
          </p:cNvSpPr>
          <p:nvPr>
            <p:ph type="sldNum" sz="quarter" idx="12"/>
          </p:nvPr>
        </p:nvSpPr>
        <p:spPr/>
        <p:txBody>
          <a:bodyPr/>
          <a:lstStyle/>
          <a:p>
            <a:fld id="{7402B711-A71A-452E-950A-8AB93037233C}" type="slidenum">
              <a:rPr lang="en-US" smtClean="0"/>
              <a:t>35</a:t>
            </a:fld>
            <a:endParaRPr lang="en-US" dirty="0"/>
          </a:p>
        </p:txBody>
      </p:sp>
      <p:sp>
        <p:nvSpPr>
          <p:cNvPr id="8" name="Text Placeholder 7">
            <a:extLst>
              <a:ext uri="{FF2B5EF4-FFF2-40B4-BE49-F238E27FC236}">
                <a16:creationId xmlns:a16="http://schemas.microsoft.com/office/drawing/2014/main" id="{A58FB5E8-5364-D906-6213-E5CC9D4CDB14}"/>
              </a:ext>
            </a:extLst>
          </p:cNvPr>
          <p:cNvSpPr>
            <a:spLocks noGrp="1"/>
          </p:cNvSpPr>
          <p:nvPr>
            <p:ph type="body" sz="quarter" idx="18"/>
          </p:nvPr>
        </p:nvSpPr>
        <p:spPr>
          <a:xfrm>
            <a:off x="627062" y="4786796"/>
            <a:ext cx="2975510" cy="294126"/>
          </a:xfrm>
        </p:spPr>
        <p:txBody>
          <a:bodyPr/>
          <a:lstStyle/>
          <a:p>
            <a:r>
              <a:rPr lang="en-US" dirty="0"/>
              <a:t>13. What equipment/procedures were put in place to comply with the patient registry requirements for mAbs for treatment of AD? (n=2)</a:t>
            </a:r>
          </a:p>
        </p:txBody>
      </p:sp>
      <p:pic>
        <p:nvPicPr>
          <p:cNvPr id="12" name="Graphic 11" descr="Clipboard with solid fill">
            <a:extLst>
              <a:ext uri="{FF2B5EF4-FFF2-40B4-BE49-F238E27FC236}">
                <a16:creationId xmlns:a16="http://schemas.microsoft.com/office/drawing/2014/main" id="{10FEFA3E-7E14-7672-FD33-1869F45FD9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0052" y="1168602"/>
            <a:ext cx="914400" cy="914400"/>
          </a:xfrm>
          <a:prstGeom prst="rect">
            <a:avLst/>
          </a:prstGeom>
        </p:spPr>
      </p:pic>
      <p:sp>
        <p:nvSpPr>
          <p:cNvPr id="10" name="Text Placeholder 7">
            <a:extLst>
              <a:ext uri="{FF2B5EF4-FFF2-40B4-BE49-F238E27FC236}">
                <a16:creationId xmlns:a16="http://schemas.microsoft.com/office/drawing/2014/main" id="{A1BCCAF2-9A34-35A2-4496-418929A6CA40}"/>
              </a:ext>
            </a:extLst>
          </p:cNvPr>
          <p:cNvSpPr txBox="1">
            <a:spLocks/>
          </p:cNvSpPr>
          <p:nvPr/>
        </p:nvSpPr>
        <p:spPr>
          <a:xfrm>
            <a:off x="5358186" y="4786795"/>
            <a:ext cx="2975510" cy="294126"/>
          </a:xfrm>
          <a:prstGeom prst="rect">
            <a:avLst/>
          </a:prstGeom>
        </p:spPr>
        <p:txBody>
          <a:bodyPr vert="horz" lIns="0" tIns="0" rIns="0" bIns="0" rtlCol="0" anchor="b"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800" kern="1200">
                <a:solidFill>
                  <a:schemeClr val="tx2"/>
                </a:solidFill>
                <a:latin typeface="+mn-lt"/>
                <a:ea typeface="+mn-ea"/>
                <a:cs typeface="Arial" panose="020B0604020202020204" pitchFamily="34" charset="0"/>
              </a:defRPr>
            </a:lvl1pPr>
            <a:lvl2pPr marL="3456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700" kern="1200">
                <a:solidFill>
                  <a:schemeClr val="tx2"/>
                </a:solidFill>
                <a:latin typeface="+mn-lt"/>
                <a:ea typeface="+mn-ea"/>
                <a:cs typeface="Arial" panose="020B0604020202020204" pitchFamily="34" charset="0"/>
              </a:defRPr>
            </a:lvl2pPr>
            <a:lvl3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038" algn="l"/>
                <a:tab pos="520700" algn="l"/>
                <a:tab pos="573088" algn="l"/>
                <a:tab pos="693738" algn="l"/>
              </a:tabLst>
              <a:defRPr lang="en-US" sz="700" kern="1200" noProof="0">
                <a:solidFill>
                  <a:schemeClr val="tx2"/>
                </a:solidFill>
                <a:latin typeface="+mn-lt"/>
                <a:ea typeface="+mn-ea"/>
                <a:cs typeface="Arial" panose="020B0604020202020204" pitchFamily="34" charset="0"/>
              </a:defRPr>
            </a:lvl3pPr>
            <a:lvl4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lang="en-US" sz="700" kern="1200" noProof="0">
                <a:solidFill>
                  <a:schemeClr val="tx2"/>
                </a:solidFill>
                <a:latin typeface="+mn-lt"/>
                <a:ea typeface="+mn-ea"/>
                <a:cs typeface="Arial" panose="020B0604020202020204" pitchFamily="34" charset="0"/>
              </a:defRPr>
            </a:lvl4pPr>
            <a:lvl5pPr marL="855663" indent="-171450" algn="l" defTabSz="228600" rtl="0" eaLnBrk="1" latinLnBrk="0" hangingPunct="1">
              <a:lnSpc>
                <a:spcPct val="100000"/>
              </a:lnSpc>
              <a:spcBef>
                <a:spcPts val="0"/>
              </a:spcBef>
              <a:spcAft>
                <a:spcPts val="600"/>
              </a:spcAft>
              <a:buFont typeface="Arial" panose="020B0604020202020204" pitchFamily="34" charset="0"/>
              <a:buChar char="•"/>
              <a:tabLst>
                <a:tab pos="173038" algn="l"/>
                <a:tab pos="346075" algn="l"/>
                <a:tab pos="520700" algn="l"/>
              </a:tabLst>
              <a:defRPr lang="en-US" sz="700" kern="1200" noProof="0">
                <a:solidFill>
                  <a:schemeClr val="tx2"/>
                </a:solidFill>
                <a:latin typeface="+mn-lt"/>
                <a:ea typeface="+mn-ea"/>
                <a:cs typeface="Arial" panose="020B0604020202020204" pitchFamily="34" charset="0"/>
              </a:defRPr>
            </a:lvl5pPr>
            <a:lvl6pPr marL="855663" indent="-171450" algn="l" defTabSz="685800" rtl="0" eaLnBrk="1" latinLnBrk="0" hangingPunct="1">
              <a:lnSpc>
                <a:spcPct val="100000"/>
              </a:lnSpc>
              <a:spcBef>
                <a:spcPts val="0"/>
              </a:spcBef>
              <a:spcAft>
                <a:spcPts val="600"/>
              </a:spcAft>
              <a:buFont typeface="Arial" panose="020B0604020202020204" pitchFamily="34" charset="0"/>
              <a:buChar char="•"/>
              <a:defRPr lang="en-US" sz="1600" kern="1200" noProof="0" dirty="0" smtClean="0">
                <a:solidFill>
                  <a:schemeClr val="tx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Q14. Who is responsible within your infusion practice/center for submitting data to the patient registry for mAbs for treatment of AD? (n=3)</a:t>
            </a:r>
          </a:p>
        </p:txBody>
      </p:sp>
      <p:cxnSp>
        <p:nvCxnSpPr>
          <p:cNvPr id="13" name="Straight Connector 12">
            <a:extLst>
              <a:ext uri="{FF2B5EF4-FFF2-40B4-BE49-F238E27FC236}">
                <a16:creationId xmlns:a16="http://schemas.microsoft.com/office/drawing/2014/main" id="{B3AF1AED-9935-F922-6AF6-26974554E545}"/>
              </a:ext>
            </a:extLst>
          </p:cNvPr>
          <p:cNvCxnSpPr>
            <a:cxnSpLocks/>
          </p:cNvCxnSpPr>
          <p:nvPr/>
        </p:nvCxnSpPr>
        <p:spPr>
          <a:xfrm>
            <a:off x="4691268" y="1168602"/>
            <a:ext cx="0" cy="3618193"/>
          </a:xfrm>
          <a:prstGeom prst="line">
            <a:avLst/>
          </a:prstGeom>
          <a:ln w="9525">
            <a:headEnd w="med" len="sm"/>
            <a:tailEnd type="none" w="med" len="sm"/>
          </a:ln>
        </p:spPr>
        <p:style>
          <a:lnRef idx="1">
            <a:schemeClr val="accent1"/>
          </a:lnRef>
          <a:fillRef idx="0">
            <a:schemeClr val="accent1"/>
          </a:fillRef>
          <a:effectRef idx="0">
            <a:schemeClr val="accent1"/>
          </a:effectRef>
          <a:fontRef idx="minor">
            <a:schemeClr val="tx1"/>
          </a:fontRef>
        </p:style>
      </p:cxnSp>
      <p:pic>
        <p:nvPicPr>
          <p:cNvPr id="15" name="Graphic 14" descr="User with solid fill">
            <a:extLst>
              <a:ext uri="{FF2B5EF4-FFF2-40B4-BE49-F238E27FC236}">
                <a16:creationId xmlns:a16="http://schemas.microsoft.com/office/drawing/2014/main" id="{27BC4B30-D1D2-AD7B-1432-D1537EF857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8741" y="1168602"/>
            <a:ext cx="914400" cy="914400"/>
          </a:xfrm>
          <a:prstGeom prst="rect">
            <a:avLst/>
          </a:prstGeom>
        </p:spPr>
      </p:pic>
      <p:sp>
        <p:nvSpPr>
          <p:cNvPr id="16" name="Rectangle 15">
            <a:extLst>
              <a:ext uri="{FF2B5EF4-FFF2-40B4-BE49-F238E27FC236}">
                <a16:creationId xmlns:a16="http://schemas.microsoft.com/office/drawing/2014/main" id="{481B5A2D-AE95-234D-018A-E4B2FFE3476A}"/>
              </a:ext>
            </a:extLst>
          </p:cNvPr>
          <p:cNvSpPr/>
          <p:nvPr/>
        </p:nvSpPr>
        <p:spPr>
          <a:xfrm>
            <a:off x="5020479" y="2134491"/>
            <a:ext cx="3731558" cy="2213734"/>
          </a:xfrm>
          <a:prstGeom prst="rect">
            <a:avLst/>
          </a:prstGeom>
          <a:solidFill>
            <a:schemeClr val="accent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2 respondents believe nurse practioners, physicians, and clinical research assistants were responsible for submitting data for mAbs patient registries </a:t>
            </a:r>
          </a:p>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1 respondent noted it was the responsibility of the provider office </a:t>
            </a:r>
          </a:p>
        </p:txBody>
      </p:sp>
      <p:sp>
        <p:nvSpPr>
          <p:cNvPr id="3" name="Rectangle 2">
            <a:extLst>
              <a:ext uri="{FF2B5EF4-FFF2-40B4-BE49-F238E27FC236}">
                <a16:creationId xmlns:a16="http://schemas.microsoft.com/office/drawing/2014/main" id="{44DA5033-F000-7100-CE27-14991B4E451B}"/>
              </a:ext>
            </a:extLst>
          </p:cNvPr>
          <p:cNvSpPr/>
          <p:nvPr/>
        </p:nvSpPr>
        <p:spPr>
          <a:xfrm>
            <a:off x="627062" y="2134491"/>
            <a:ext cx="3731558" cy="2213734"/>
          </a:xfrm>
          <a:prstGeom prst="rect">
            <a:avLst/>
          </a:prstGeom>
          <a:solidFill>
            <a:schemeClr val="accent1"/>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2 respondents have added staff, provided additional training on mAbs for AD patients, and have created standard operating procedures to comply with patient registry requirements</a:t>
            </a:r>
          </a:p>
        </p:txBody>
      </p:sp>
    </p:spTree>
    <p:extLst>
      <p:ext uri="{BB962C8B-B14F-4D97-AF65-F5344CB8AC3E}">
        <p14:creationId xmlns:p14="http://schemas.microsoft.com/office/powerpoint/2010/main" val="967400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D6C6-9FE6-5724-883E-7D23C05CF18D}"/>
              </a:ext>
            </a:extLst>
          </p:cNvPr>
          <p:cNvSpPr>
            <a:spLocks noGrp="1"/>
          </p:cNvSpPr>
          <p:nvPr>
            <p:ph type="title"/>
          </p:nvPr>
        </p:nvSpPr>
        <p:spPr/>
        <p:txBody>
          <a:bodyPr/>
          <a:lstStyle/>
          <a:p>
            <a:r>
              <a:rPr lang="en-US" dirty="0"/>
              <a:t>Infusion centers reveal lack of clarity on who is responsible for submitting the mAbs patient registry information </a:t>
            </a:r>
          </a:p>
        </p:txBody>
      </p:sp>
      <p:sp>
        <p:nvSpPr>
          <p:cNvPr id="4" name="Date Placeholder 3">
            <a:extLst>
              <a:ext uri="{FF2B5EF4-FFF2-40B4-BE49-F238E27FC236}">
                <a16:creationId xmlns:a16="http://schemas.microsoft.com/office/drawing/2014/main" id="{322256E7-DE8A-BAFE-E594-300F5A84AD9E}"/>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D70E31A3-E2DF-F9B4-F94B-EE9FF8338A37}"/>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03598EC-5D93-3AD9-B0C8-ED4894C0D291}"/>
              </a:ext>
            </a:extLst>
          </p:cNvPr>
          <p:cNvSpPr>
            <a:spLocks noGrp="1"/>
          </p:cNvSpPr>
          <p:nvPr>
            <p:ph type="sldNum" sz="quarter" idx="12"/>
          </p:nvPr>
        </p:nvSpPr>
        <p:spPr/>
        <p:txBody>
          <a:bodyPr/>
          <a:lstStyle/>
          <a:p>
            <a:fld id="{7402B711-A71A-452E-950A-8AB93037233C}" type="slidenum">
              <a:rPr lang="en-US" smtClean="0"/>
              <a:t>36</a:t>
            </a:fld>
            <a:endParaRPr lang="en-US" dirty="0"/>
          </a:p>
        </p:txBody>
      </p:sp>
      <p:sp>
        <p:nvSpPr>
          <p:cNvPr id="8" name="Text Placeholder 7">
            <a:extLst>
              <a:ext uri="{FF2B5EF4-FFF2-40B4-BE49-F238E27FC236}">
                <a16:creationId xmlns:a16="http://schemas.microsoft.com/office/drawing/2014/main" id="{E8DCA926-6581-4C83-732C-B3584EFE2799}"/>
              </a:ext>
            </a:extLst>
          </p:cNvPr>
          <p:cNvSpPr>
            <a:spLocks noGrp="1"/>
          </p:cNvSpPr>
          <p:nvPr>
            <p:ph type="body" sz="quarter" idx="18"/>
          </p:nvPr>
        </p:nvSpPr>
        <p:spPr>
          <a:xfrm>
            <a:off x="627062" y="5009605"/>
            <a:ext cx="8233946" cy="108000"/>
          </a:xfrm>
        </p:spPr>
        <p:txBody>
          <a:bodyPr/>
          <a:lstStyle/>
          <a:p>
            <a:r>
              <a:rPr lang="en-US" dirty="0"/>
              <a:t>17.	From your understanding of the CMS guidance, who is responsible for entering and submitting the information in the patient registry for mAbs for treatment of AD?</a:t>
            </a:r>
          </a:p>
        </p:txBody>
      </p:sp>
      <p:graphicFrame>
        <p:nvGraphicFramePr>
          <p:cNvPr id="9" name="Chart 8">
            <a:extLst>
              <a:ext uri="{FF2B5EF4-FFF2-40B4-BE49-F238E27FC236}">
                <a16:creationId xmlns:a16="http://schemas.microsoft.com/office/drawing/2014/main" id="{4883C48E-0B9B-D833-615E-4BF51F39AB85}"/>
              </a:ext>
            </a:extLst>
          </p:cNvPr>
          <p:cNvGraphicFramePr/>
          <p:nvPr>
            <p:extLst>
              <p:ext uri="{D42A27DB-BD31-4B8C-83A1-F6EECF244321}">
                <p14:modId xmlns:p14="http://schemas.microsoft.com/office/powerpoint/2010/main" val="1787221132"/>
              </p:ext>
            </p:extLst>
          </p:nvPr>
        </p:nvGraphicFramePr>
        <p:xfrm>
          <a:off x="4529128" y="1141289"/>
          <a:ext cx="4535399" cy="3734229"/>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480D312B-2348-8CD1-F361-244B268570A0}"/>
              </a:ext>
            </a:extLst>
          </p:cNvPr>
          <p:cNvSpPr>
            <a:spLocks noGrp="1"/>
          </p:cNvSpPr>
          <p:nvPr>
            <p:ph idx="1"/>
          </p:nvPr>
        </p:nvSpPr>
        <p:spPr>
          <a:xfrm>
            <a:off x="454673" y="1170085"/>
            <a:ext cx="3909655" cy="3574187"/>
          </a:xfrm>
        </p:spPr>
        <p:txBody>
          <a:bodyPr/>
          <a:lstStyle/>
          <a:p>
            <a:pPr>
              <a:spcAft>
                <a:spcPts val="0"/>
              </a:spcAft>
            </a:pPr>
            <a:r>
              <a:rPr lang="en-US" sz="1200" dirty="0">
                <a:cs typeface="Arial"/>
              </a:rPr>
              <a:t>Three out of six respondents believe the prescribing clinician’s office is responsible for submitting patient registry details in the CMS portal</a:t>
            </a:r>
            <a:endParaRPr lang="en-US" sz="1200" noProof="0" dirty="0">
              <a:cs typeface="Arial"/>
            </a:endParaRPr>
          </a:p>
          <a:p>
            <a:pPr marL="345440" lvl="1" indent="-172720">
              <a:spcAft>
                <a:spcPts val="0"/>
              </a:spcAft>
            </a:pPr>
            <a:endParaRPr lang="en-US" sz="1050" dirty="0">
              <a:cs typeface="Arial"/>
            </a:endParaRPr>
          </a:p>
          <a:p>
            <a:pPr marL="345440" lvl="1" indent="-172720">
              <a:spcAft>
                <a:spcPts val="0"/>
              </a:spcAft>
            </a:pPr>
            <a:r>
              <a:rPr lang="en-US" sz="1050" dirty="0">
                <a:cs typeface="Arial"/>
              </a:rPr>
              <a:t>More efficient for the clinician’s office to “own” the patient registry process as they have access to patient information that needs to be entered in the portal (e.g., cognitive test scores)</a:t>
            </a:r>
          </a:p>
          <a:p>
            <a:pPr marL="345440" lvl="1" indent="-172720">
              <a:spcAft>
                <a:spcPts val="0"/>
              </a:spcAft>
            </a:pPr>
            <a:endParaRPr lang="en-US" sz="1050" dirty="0"/>
          </a:p>
          <a:p>
            <a:pPr>
              <a:spcAft>
                <a:spcPts val="0"/>
              </a:spcAft>
            </a:pPr>
            <a:r>
              <a:rPr lang="en-US" sz="1200" noProof="0" dirty="0">
                <a:cs typeface="Arial"/>
              </a:rPr>
              <a:t>Infusion centers only need the patient registry number from the </a:t>
            </a:r>
            <a:r>
              <a:rPr lang="en-US" sz="1200" dirty="0">
                <a:cs typeface="Arial"/>
              </a:rPr>
              <a:t>provider's</a:t>
            </a:r>
            <a:r>
              <a:rPr lang="en-US" sz="1200" noProof="0" dirty="0">
                <a:cs typeface="Arial"/>
              </a:rPr>
              <a:t> office to add it to the patient’s mAbs claim to submit to payers for reimbursement </a:t>
            </a:r>
          </a:p>
          <a:p>
            <a:pPr>
              <a:spcAft>
                <a:spcPts val="0"/>
              </a:spcAft>
            </a:pPr>
            <a:endParaRPr lang="en-US" sz="1200" noProof="0" dirty="0">
              <a:cs typeface="Arial"/>
            </a:endParaRPr>
          </a:p>
          <a:p>
            <a:pPr>
              <a:spcAft>
                <a:spcPts val="0"/>
              </a:spcAft>
            </a:pPr>
            <a:r>
              <a:rPr lang="en-US" sz="1200" dirty="0"/>
              <a:t>1 private neurology practice with an embedded infusion center noted they could be open to sharing patient registry responsibilities if the provider’s office is unable to meet the administrative requirements due to lack of time/resources</a:t>
            </a:r>
          </a:p>
          <a:p>
            <a:pPr lvl="1">
              <a:spcAft>
                <a:spcPts val="0"/>
              </a:spcAft>
            </a:pPr>
            <a:endParaRPr lang="en-US" sz="1000" noProof="0" dirty="0"/>
          </a:p>
          <a:p>
            <a:pPr lvl="1">
              <a:spcAft>
                <a:spcPts val="0"/>
              </a:spcAft>
            </a:pPr>
            <a:r>
              <a:rPr lang="en-US" sz="1000" noProof="0" dirty="0"/>
              <a:t>This might be easier in a setting where the infusion center and provider office are part of the same organization </a:t>
            </a:r>
          </a:p>
        </p:txBody>
      </p:sp>
      <p:cxnSp>
        <p:nvCxnSpPr>
          <p:cNvPr id="7" name="Straight Connector 6">
            <a:extLst>
              <a:ext uri="{FF2B5EF4-FFF2-40B4-BE49-F238E27FC236}">
                <a16:creationId xmlns:a16="http://schemas.microsoft.com/office/drawing/2014/main" id="{4E6C0875-EFCF-C54D-8ED7-07F3583ED07B}"/>
              </a:ext>
            </a:extLst>
          </p:cNvPr>
          <p:cNvCxnSpPr>
            <a:cxnSpLocks/>
          </p:cNvCxnSpPr>
          <p:nvPr/>
        </p:nvCxnSpPr>
        <p:spPr>
          <a:xfrm>
            <a:off x="4529128" y="1203164"/>
            <a:ext cx="0" cy="3508031"/>
          </a:xfrm>
          <a:prstGeom prst="line">
            <a:avLst/>
          </a:prstGeom>
          <a:ln w="9525">
            <a:headEnd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947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D6C6-9FE6-5724-883E-7D23C05CF18D}"/>
              </a:ext>
            </a:extLst>
          </p:cNvPr>
          <p:cNvSpPr>
            <a:spLocks noGrp="1"/>
          </p:cNvSpPr>
          <p:nvPr>
            <p:ph type="title"/>
          </p:nvPr>
        </p:nvSpPr>
        <p:spPr/>
        <p:txBody>
          <a:bodyPr/>
          <a:lstStyle/>
          <a:p>
            <a:r>
              <a:rPr lang="en-US" dirty="0">
                <a:solidFill>
                  <a:schemeClr val="accent1"/>
                </a:solidFill>
                <a:cs typeface="Arial"/>
              </a:rPr>
              <a:t>Infusion centers believe their responsibility should be limited to confirming enrollment in patient registry and adding registry number to the claim </a:t>
            </a:r>
          </a:p>
        </p:txBody>
      </p:sp>
      <p:sp>
        <p:nvSpPr>
          <p:cNvPr id="4" name="Date Placeholder 3">
            <a:extLst>
              <a:ext uri="{FF2B5EF4-FFF2-40B4-BE49-F238E27FC236}">
                <a16:creationId xmlns:a16="http://schemas.microsoft.com/office/drawing/2014/main" id="{322256E7-DE8A-BAFE-E594-300F5A84AD9E}"/>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D70E31A3-E2DF-F9B4-F94B-EE9FF8338A37}"/>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03598EC-5D93-3AD9-B0C8-ED4894C0D291}"/>
              </a:ext>
            </a:extLst>
          </p:cNvPr>
          <p:cNvSpPr>
            <a:spLocks noGrp="1"/>
          </p:cNvSpPr>
          <p:nvPr>
            <p:ph type="sldNum" sz="quarter" idx="12"/>
          </p:nvPr>
        </p:nvSpPr>
        <p:spPr/>
        <p:txBody>
          <a:bodyPr/>
          <a:lstStyle/>
          <a:p>
            <a:fld id="{7402B711-A71A-452E-950A-8AB93037233C}" type="slidenum">
              <a:rPr lang="en-US" smtClean="0"/>
              <a:t>37</a:t>
            </a:fld>
            <a:endParaRPr lang="en-US" dirty="0"/>
          </a:p>
        </p:txBody>
      </p:sp>
      <p:sp>
        <p:nvSpPr>
          <p:cNvPr id="8" name="Text Placeholder 7">
            <a:extLst>
              <a:ext uri="{FF2B5EF4-FFF2-40B4-BE49-F238E27FC236}">
                <a16:creationId xmlns:a16="http://schemas.microsoft.com/office/drawing/2014/main" id="{E8DCA926-6581-4C83-732C-B3584EFE2799}"/>
              </a:ext>
            </a:extLst>
          </p:cNvPr>
          <p:cNvSpPr>
            <a:spLocks noGrp="1"/>
          </p:cNvSpPr>
          <p:nvPr>
            <p:ph type="body" sz="quarter" idx="18"/>
          </p:nvPr>
        </p:nvSpPr>
        <p:spPr/>
        <p:txBody>
          <a:bodyPr/>
          <a:lstStyle/>
          <a:p>
            <a:r>
              <a:rPr lang="en-US" dirty="0"/>
              <a:t>18. What role do you think an infusion practice/center should play in the patient registry for mAbs for AD? Please select all that apply. </a:t>
            </a:r>
          </a:p>
        </p:txBody>
      </p:sp>
      <p:graphicFrame>
        <p:nvGraphicFramePr>
          <p:cNvPr id="11" name="Chart 10">
            <a:extLst>
              <a:ext uri="{FF2B5EF4-FFF2-40B4-BE49-F238E27FC236}">
                <a16:creationId xmlns:a16="http://schemas.microsoft.com/office/drawing/2014/main" id="{8B5BFBEE-5B72-B622-1FB2-F2B78C457A7E}"/>
              </a:ext>
            </a:extLst>
          </p:cNvPr>
          <p:cNvGraphicFramePr/>
          <p:nvPr>
            <p:extLst>
              <p:ext uri="{D42A27DB-BD31-4B8C-83A1-F6EECF244321}">
                <p14:modId xmlns:p14="http://schemas.microsoft.com/office/powerpoint/2010/main" val="1620790663"/>
              </p:ext>
            </p:extLst>
          </p:nvPr>
        </p:nvGraphicFramePr>
        <p:xfrm>
          <a:off x="807308" y="1474285"/>
          <a:ext cx="7529384" cy="35328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0469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D407-32DD-428E-542B-0DE96A5BF851}"/>
              </a:ext>
            </a:extLst>
          </p:cNvPr>
          <p:cNvSpPr>
            <a:spLocks noGrp="1"/>
          </p:cNvSpPr>
          <p:nvPr>
            <p:ph type="title"/>
          </p:nvPr>
        </p:nvSpPr>
        <p:spPr>
          <a:xfrm>
            <a:off x="627062" y="288925"/>
            <a:ext cx="8250237" cy="747939"/>
          </a:xfrm>
        </p:spPr>
        <p:txBody>
          <a:bodyPr/>
          <a:lstStyle/>
          <a:p>
            <a:r>
              <a:rPr lang="en-US" dirty="0"/>
              <a:t>One private neurology practice was part of the New Ideas Study and highlighted positive features of ALZ-NET</a:t>
            </a:r>
          </a:p>
        </p:txBody>
      </p:sp>
      <p:sp>
        <p:nvSpPr>
          <p:cNvPr id="4" name="Date Placeholder 3">
            <a:extLst>
              <a:ext uri="{FF2B5EF4-FFF2-40B4-BE49-F238E27FC236}">
                <a16:creationId xmlns:a16="http://schemas.microsoft.com/office/drawing/2014/main" id="{15C45A09-5992-D98C-934E-19789361CE43}"/>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5F225CF-845C-0C53-39C5-118FFC6E12EB}"/>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B0FCA977-4F02-FEAA-7A15-AF85506CE93E}"/>
              </a:ext>
            </a:extLst>
          </p:cNvPr>
          <p:cNvSpPr>
            <a:spLocks noGrp="1"/>
          </p:cNvSpPr>
          <p:nvPr>
            <p:ph type="sldNum" sz="quarter" idx="12"/>
          </p:nvPr>
        </p:nvSpPr>
        <p:spPr/>
        <p:txBody>
          <a:bodyPr/>
          <a:lstStyle/>
          <a:p>
            <a:fld id="{7402B711-A71A-452E-950A-8AB93037233C}" type="slidenum">
              <a:rPr lang="en-US" smtClean="0"/>
              <a:t>38</a:t>
            </a:fld>
            <a:endParaRPr lang="en-US" dirty="0"/>
          </a:p>
        </p:txBody>
      </p:sp>
      <p:sp>
        <p:nvSpPr>
          <p:cNvPr id="10" name="TextBox 9">
            <a:extLst>
              <a:ext uri="{FF2B5EF4-FFF2-40B4-BE49-F238E27FC236}">
                <a16:creationId xmlns:a16="http://schemas.microsoft.com/office/drawing/2014/main" id="{4D5BBC17-B6E9-6986-CEED-10F3A0EB15BC}"/>
              </a:ext>
            </a:extLst>
          </p:cNvPr>
          <p:cNvSpPr txBox="1"/>
          <p:nvPr/>
        </p:nvSpPr>
        <p:spPr>
          <a:xfrm>
            <a:off x="447446" y="1148603"/>
            <a:ext cx="8108725" cy="2492990"/>
          </a:xfrm>
          <a:prstGeom prst="rect">
            <a:avLst/>
          </a:prstGeom>
          <a:noFill/>
        </p:spPr>
        <p:txBody>
          <a:bodyPr wrap="square">
            <a:spAutoFit/>
          </a:bodyPr>
          <a:lstStyle/>
          <a:p>
            <a:pPr marL="285750" indent="-285750">
              <a:buFont typeface="Arial" panose="020B0604020202020204" pitchFamily="34" charset="0"/>
              <a:buChar char="•"/>
            </a:pPr>
            <a:r>
              <a:rPr lang="en-US" sz="1200" dirty="0">
                <a:solidFill>
                  <a:schemeClr val="tx2"/>
                </a:solidFill>
              </a:rPr>
              <a:t>A private neurology practice with an embedded infusion center was part of the New IDEAS Study, which seeks to evaluate the association between amyloid PET and patient-centered outcomes in a more diverse group of Medicare patients</a:t>
            </a:r>
            <a:r>
              <a:rPr lang="en-US" sz="1200" baseline="30000" dirty="0">
                <a:solidFill>
                  <a:schemeClr val="tx2"/>
                </a:solidFill>
              </a:rPr>
              <a:t>1</a:t>
            </a:r>
            <a:r>
              <a:rPr lang="en-US" sz="1200" dirty="0">
                <a:solidFill>
                  <a:schemeClr val="tx2"/>
                </a:solidFill>
              </a:rPr>
              <a:t> </a:t>
            </a:r>
          </a:p>
          <a:p>
            <a:pPr marL="285750" indent="-285750">
              <a:buFont typeface="Arial" panose="020B0604020202020204" pitchFamily="34" charset="0"/>
              <a:buChar char="•"/>
            </a:pPr>
            <a:endParaRPr lang="en-US" sz="1200" dirty="0">
              <a:solidFill>
                <a:schemeClr val="tx2"/>
              </a:solidFill>
            </a:endParaRPr>
          </a:p>
          <a:p>
            <a:pPr marL="285750" indent="-285750">
              <a:buFont typeface="Arial" panose="020B0604020202020204" pitchFamily="34" charset="0"/>
              <a:buChar char="•"/>
            </a:pPr>
            <a:r>
              <a:rPr lang="en-US" sz="1200" dirty="0">
                <a:solidFill>
                  <a:schemeClr val="tx2"/>
                </a:solidFill>
              </a:rPr>
              <a:t>Practice utilized the Alzheimer’s Network for Treatment and Diagnostics (ALZ-NET) patient registry, which is a voluntary health care provider-enrolled patient network that collected data on Alzheimer’s patients receiving new FDA treatments</a:t>
            </a:r>
            <a:r>
              <a:rPr lang="en-US" sz="1200" baseline="30000" dirty="0">
                <a:solidFill>
                  <a:schemeClr val="tx2"/>
                </a:solidFill>
              </a:rPr>
              <a:t>2</a:t>
            </a:r>
          </a:p>
          <a:p>
            <a:pPr marL="285750" indent="-285750">
              <a:buFont typeface="Arial" panose="020B0604020202020204" pitchFamily="34" charset="0"/>
              <a:buChar char="•"/>
            </a:pPr>
            <a:endParaRPr lang="en-US" sz="1200" dirty="0">
              <a:solidFill>
                <a:schemeClr val="tx2"/>
              </a:solidFill>
            </a:endParaRPr>
          </a:p>
          <a:p>
            <a:pPr marL="285750" indent="-285750">
              <a:buFont typeface="Arial" panose="020B0604020202020204" pitchFamily="34" charset="0"/>
              <a:buChar char="•"/>
            </a:pPr>
            <a:r>
              <a:rPr lang="en-US" sz="1200" dirty="0">
                <a:solidFill>
                  <a:schemeClr val="tx2"/>
                </a:solidFill>
              </a:rPr>
              <a:t>Respondent highlighted positive features of ALZ-NET such as collection of comprehensive information, some reimbursement for registry participation, and clear outlining of objectives and value of the program vs CMS registries </a:t>
            </a:r>
          </a:p>
          <a:p>
            <a:pPr marL="285750" indent="-285750">
              <a:buFont typeface="Arial" panose="020B0604020202020204" pitchFamily="34" charset="0"/>
              <a:buChar char="•"/>
            </a:pPr>
            <a:endParaRPr lang="en-US" sz="1200" dirty="0">
              <a:solidFill>
                <a:schemeClr val="tx2"/>
              </a:solidFill>
            </a:endParaRPr>
          </a:p>
          <a:p>
            <a:endParaRPr lang="en-US" sz="1200" dirty="0">
              <a:solidFill>
                <a:schemeClr val="tx2"/>
              </a:solidFill>
            </a:endParaRPr>
          </a:p>
        </p:txBody>
      </p:sp>
      <p:sp>
        <p:nvSpPr>
          <p:cNvPr id="11" name="Text Placeholder 7">
            <a:extLst>
              <a:ext uri="{FF2B5EF4-FFF2-40B4-BE49-F238E27FC236}">
                <a16:creationId xmlns:a16="http://schemas.microsoft.com/office/drawing/2014/main" id="{E97DBCBE-FEC1-1326-AC5C-A373485B5C00}"/>
              </a:ext>
            </a:extLst>
          </p:cNvPr>
          <p:cNvSpPr txBox="1">
            <a:spLocks/>
          </p:cNvSpPr>
          <p:nvPr/>
        </p:nvSpPr>
        <p:spPr>
          <a:xfrm>
            <a:off x="627063" y="4786795"/>
            <a:ext cx="8233946" cy="274320"/>
          </a:xfrm>
          <a:prstGeom prst="rect">
            <a:avLst/>
          </a:prstGeom>
        </p:spPr>
        <p:txBody>
          <a:bodyPr vert="horz" lIns="0" tIns="0" rIns="0" bIns="0" rtlCol="0" anchor="b"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800" kern="1200">
                <a:solidFill>
                  <a:schemeClr val="tx2"/>
                </a:solidFill>
                <a:latin typeface="+mn-lt"/>
                <a:ea typeface="+mn-ea"/>
                <a:cs typeface="Arial" panose="020B0604020202020204" pitchFamily="34" charset="0"/>
              </a:defRPr>
            </a:lvl1pPr>
            <a:lvl2pPr marL="3456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700" kern="1200">
                <a:solidFill>
                  <a:schemeClr val="tx2"/>
                </a:solidFill>
                <a:latin typeface="+mn-lt"/>
                <a:ea typeface="+mn-ea"/>
                <a:cs typeface="Arial" panose="020B0604020202020204" pitchFamily="34" charset="0"/>
              </a:defRPr>
            </a:lvl2pPr>
            <a:lvl3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038" algn="l"/>
                <a:tab pos="520700" algn="l"/>
                <a:tab pos="573088" algn="l"/>
                <a:tab pos="693738" algn="l"/>
              </a:tabLst>
              <a:defRPr lang="en-US" sz="700" kern="1200" noProof="0">
                <a:solidFill>
                  <a:schemeClr val="tx2"/>
                </a:solidFill>
                <a:latin typeface="+mn-lt"/>
                <a:ea typeface="+mn-ea"/>
                <a:cs typeface="Arial" panose="020B0604020202020204" pitchFamily="34" charset="0"/>
              </a:defRPr>
            </a:lvl3pPr>
            <a:lvl4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lang="en-US" sz="700" kern="1200" noProof="0">
                <a:solidFill>
                  <a:schemeClr val="tx2"/>
                </a:solidFill>
                <a:latin typeface="+mn-lt"/>
                <a:ea typeface="+mn-ea"/>
                <a:cs typeface="Arial" panose="020B0604020202020204" pitchFamily="34" charset="0"/>
              </a:defRPr>
            </a:lvl4pPr>
            <a:lvl5pPr marL="855663" indent="-171450" algn="l" defTabSz="228600" rtl="0" eaLnBrk="1" latinLnBrk="0" hangingPunct="1">
              <a:lnSpc>
                <a:spcPct val="100000"/>
              </a:lnSpc>
              <a:spcBef>
                <a:spcPts val="0"/>
              </a:spcBef>
              <a:spcAft>
                <a:spcPts val="600"/>
              </a:spcAft>
              <a:buFont typeface="Arial" panose="020B0604020202020204" pitchFamily="34" charset="0"/>
              <a:buChar char="•"/>
              <a:tabLst>
                <a:tab pos="173038" algn="l"/>
                <a:tab pos="346075" algn="l"/>
                <a:tab pos="520700" algn="l"/>
              </a:tabLst>
              <a:defRPr lang="en-US" sz="700" kern="1200" noProof="0">
                <a:solidFill>
                  <a:schemeClr val="tx2"/>
                </a:solidFill>
                <a:latin typeface="+mn-lt"/>
                <a:ea typeface="+mn-ea"/>
                <a:cs typeface="Arial" panose="020B0604020202020204" pitchFamily="34" charset="0"/>
              </a:defRPr>
            </a:lvl5pPr>
            <a:lvl6pPr marL="855663" indent="-171450" algn="l" defTabSz="685800" rtl="0" eaLnBrk="1" latinLnBrk="0" hangingPunct="1">
              <a:lnSpc>
                <a:spcPct val="100000"/>
              </a:lnSpc>
              <a:spcBef>
                <a:spcPts val="0"/>
              </a:spcBef>
              <a:spcAft>
                <a:spcPts val="600"/>
              </a:spcAft>
              <a:buFont typeface="Arial" panose="020B0604020202020204" pitchFamily="34" charset="0"/>
              <a:buChar char="•"/>
              <a:defRPr lang="en-US" sz="1600" kern="1200" noProof="0" dirty="0" smtClean="0">
                <a:solidFill>
                  <a:schemeClr val="tx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spcAft>
                <a:spcPts val="0"/>
              </a:spcAft>
              <a:buAutoNum type="arabicPeriod"/>
            </a:pPr>
            <a:r>
              <a:rPr lang="en-US" dirty="0"/>
              <a:t>New IDEAS Study Protocol. New IDEAS. </a:t>
            </a:r>
            <a:r>
              <a:rPr lang="en-US" dirty="0">
                <a:hlinkClick r:id="rId3"/>
              </a:rPr>
              <a:t>https://www.ideas-study.org/Providers</a:t>
            </a:r>
            <a:r>
              <a:rPr lang="en-US" dirty="0"/>
              <a:t>. Accessed 8/25/2024.</a:t>
            </a:r>
          </a:p>
          <a:p>
            <a:pPr marL="228600" indent="-228600">
              <a:spcAft>
                <a:spcPts val="0"/>
              </a:spcAft>
              <a:buAutoNum type="arabicPeriod"/>
            </a:pPr>
            <a:r>
              <a:rPr lang="en-US" dirty="0"/>
              <a:t>Alzheimer’s Network. </a:t>
            </a:r>
            <a:r>
              <a:rPr lang="en-US" dirty="0">
                <a:hlinkClick r:id="rId4"/>
              </a:rPr>
              <a:t>https://www.alz-net.org/</a:t>
            </a:r>
            <a:r>
              <a:rPr lang="en-US" dirty="0"/>
              <a:t>. Accessed 8/25/2024. </a:t>
            </a:r>
          </a:p>
        </p:txBody>
      </p:sp>
      <p:sp>
        <p:nvSpPr>
          <p:cNvPr id="13" name="Speech Bubble: Rectangle with Corners Rounded 12">
            <a:extLst>
              <a:ext uri="{FF2B5EF4-FFF2-40B4-BE49-F238E27FC236}">
                <a16:creationId xmlns:a16="http://schemas.microsoft.com/office/drawing/2014/main" id="{3065EDF7-4458-64AC-AF60-8E4245345778}"/>
              </a:ext>
            </a:extLst>
          </p:cNvPr>
          <p:cNvSpPr/>
          <p:nvPr/>
        </p:nvSpPr>
        <p:spPr>
          <a:xfrm>
            <a:off x="760459" y="3502959"/>
            <a:ext cx="7623082" cy="981504"/>
          </a:xfrm>
          <a:prstGeom prst="wedgeRoundRectCallout">
            <a:avLst>
              <a:gd name="adj1" fmla="val -41198"/>
              <a:gd name="adj2" fmla="val 67857"/>
              <a:gd name="adj3" fmla="val 16667"/>
            </a:avLst>
          </a:prstGeom>
          <a:solidFill>
            <a:schemeClr val="tx1"/>
          </a:solidFill>
        </p:spPr>
        <p:txBody>
          <a:bodyPr vert="horz" lIns="54864" tIns="54864" rIns="45720" bIns="36576" rtlCol="0" anchor="ctr" anchorCtr="0">
            <a:noAutofit/>
          </a:bodyPr>
          <a:lstStyle/>
          <a:p>
            <a:pPr indent="0"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100" i="1" dirty="0">
                <a:solidFill>
                  <a:schemeClr val="bg1"/>
                </a:solidFill>
                <a:cs typeface="Arial" panose="020B0604020202020204" pitchFamily="34" charset="0"/>
              </a:rPr>
              <a:t>“Liked that Alzheimer’s association was involved with ALZ-NET. They asked for copies of MRIs and patient-specific information. So, we liked the research aspect of ALZ-NET and felt they were gathering patient data for useful purposes, and they provide some compensation for the data. So, we get a little reimbursement but also feel that the information is being used in a meaningful way. We feel really good about ALZ-NET.” - CEO, Private Neurology Practice </a:t>
            </a:r>
          </a:p>
          <a:p>
            <a:pPr indent="0"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100" i="1" dirty="0">
              <a:solidFill>
                <a:schemeClr val="bg1"/>
              </a:solidFill>
              <a:cs typeface="Arial" panose="020B0604020202020204" pitchFamily="34" charset="0"/>
            </a:endParaRPr>
          </a:p>
        </p:txBody>
      </p:sp>
    </p:spTree>
    <p:extLst>
      <p:ext uri="{BB962C8B-B14F-4D97-AF65-F5344CB8AC3E}">
        <p14:creationId xmlns:p14="http://schemas.microsoft.com/office/powerpoint/2010/main" val="4083355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2243-DA3A-8696-B1DD-81518FB2C55B}"/>
              </a:ext>
            </a:extLst>
          </p:cNvPr>
          <p:cNvSpPr>
            <a:spLocks noGrp="1"/>
          </p:cNvSpPr>
          <p:nvPr>
            <p:ph type="title"/>
          </p:nvPr>
        </p:nvSpPr>
        <p:spPr/>
        <p:txBody>
          <a:bodyPr/>
          <a:lstStyle/>
          <a:p>
            <a:r>
              <a:rPr lang="en-US" dirty="0"/>
              <a:t>Respondents gave several recommendations to improve the current patient registry process for mAbs</a:t>
            </a:r>
          </a:p>
        </p:txBody>
      </p:sp>
      <p:sp>
        <p:nvSpPr>
          <p:cNvPr id="4" name="Date Placeholder 3">
            <a:extLst>
              <a:ext uri="{FF2B5EF4-FFF2-40B4-BE49-F238E27FC236}">
                <a16:creationId xmlns:a16="http://schemas.microsoft.com/office/drawing/2014/main" id="{20E1B65A-719F-DCBF-E4DA-D7CDA65EE48D}"/>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34E04BF3-5DE0-1AE7-412D-6702FDE889EE}"/>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006A6A70-072B-FDD2-BAFA-E963273968A8}"/>
              </a:ext>
            </a:extLst>
          </p:cNvPr>
          <p:cNvSpPr>
            <a:spLocks noGrp="1"/>
          </p:cNvSpPr>
          <p:nvPr>
            <p:ph type="sldNum" sz="quarter" idx="12"/>
          </p:nvPr>
        </p:nvSpPr>
        <p:spPr/>
        <p:txBody>
          <a:bodyPr/>
          <a:lstStyle/>
          <a:p>
            <a:fld id="{7402B711-A71A-452E-950A-8AB93037233C}" type="slidenum">
              <a:rPr lang="en-US" smtClean="0"/>
              <a:t>39</a:t>
            </a:fld>
            <a:endParaRPr lang="en-US" dirty="0"/>
          </a:p>
        </p:txBody>
      </p:sp>
      <p:sp>
        <p:nvSpPr>
          <p:cNvPr id="9" name="TextBox 8">
            <a:extLst>
              <a:ext uri="{FF2B5EF4-FFF2-40B4-BE49-F238E27FC236}">
                <a16:creationId xmlns:a16="http://schemas.microsoft.com/office/drawing/2014/main" id="{CC48BCFE-4B41-8C88-33D2-2F105007FAA3}"/>
              </a:ext>
            </a:extLst>
          </p:cNvPr>
          <p:cNvSpPr txBox="1"/>
          <p:nvPr/>
        </p:nvSpPr>
        <p:spPr>
          <a:xfrm>
            <a:off x="348071" y="1139531"/>
            <a:ext cx="4034744" cy="304698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200" dirty="0">
                <a:solidFill>
                  <a:schemeClr val="tx2"/>
                </a:solidFill>
              </a:rPr>
              <a:t>CMS needs to communicate more clearly on the intent of the program and the value it provides to patients </a:t>
            </a:r>
          </a:p>
          <a:p>
            <a:pPr marL="285750" indent="-285750">
              <a:buFont typeface="Arial" panose="020B0604020202020204" pitchFamily="34" charset="0"/>
              <a:buChar char="•"/>
            </a:pPr>
            <a:endParaRPr lang="en-US" sz="1200" dirty="0">
              <a:solidFill>
                <a:schemeClr val="tx2"/>
              </a:solidFill>
            </a:endParaRPr>
          </a:p>
          <a:p>
            <a:pPr marL="285750" indent="-285750">
              <a:buFont typeface="Arial" panose="020B0604020202020204" pitchFamily="34" charset="0"/>
              <a:buChar char="•"/>
            </a:pPr>
            <a:r>
              <a:rPr lang="en-US" sz="1200" dirty="0">
                <a:solidFill>
                  <a:schemeClr val="tx2"/>
                </a:solidFill>
              </a:rPr>
              <a:t>More general training and awareness of the patient registry process </a:t>
            </a:r>
          </a:p>
          <a:p>
            <a:pPr marL="285750" indent="-285750">
              <a:buFont typeface="Arial" panose="020B0604020202020204" pitchFamily="34" charset="0"/>
              <a:buChar char="•"/>
            </a:pPr>
            <a:endParaRPr lang="en-US" sz="1200" dirty="0">
              <a:solidFill>
                <a:schemeClr val="tx2"/>
              </a:solidFill>
            </a:endParaRPr>
          </a:p>
          <a:p>
            <a:pPr marL="285750" indent="-285750">
              <a:buFont typeface="Arial" panose="020B0604020202020204" pitchFamily="34" charset="0"/>
              <a:buChar char="•"/>
            </a:pPr>
            <a:r>
              <a:rPr lang="en-US" sz="1200" dirty="0">
                <a:solidFill>
                  <a:schemeClr val="tx2"/>
                </a:solidFill>
              </a:rPr>
              <a:t>Reducing requirements for additional documentation by an infusion center to add to a mAb claim, as it has potential to lead to more claim submission errors, rejections, and/or delayed payments</a:t>
            </a:r>
            <a:endParaRPr lang="en-US" sz="1200" dirty="0">
              <a:solidFill>
                <a:schemeClr val="tx2"/>
              </a:solidFill>
              <a:cs typeface="Arial"/>
            </a:endParaRPr>
          </a:p>
          <a:p>
            <a:pPr marL="285750" indent="-285750">
              <a:buFont typeface="Arial" panose="020B0604020202020204" pitchFamily="34" charset="0"/>
              <a:buChar char="•"/>
            </a:pPr>
            <a:endParaRPr lang="en-US" sz="1200" dirty="0">
              <a:solidFill>
                <a:schemeClr val="tx2"/>
              </a:solidFill>
            </a:endParaRPr>
          </a:p>
          <a:p>
            <a:pPr marL="285750" indent="-285750">
              <a:buFont typeface="Arial" panose="020B0604020202020204" pitchFamily="34" charset="0"/>
              <a:buChar char="•"/>
            </a:pPr>
            <a:r>
              <a:rPr lang="en-US" sz="1200" dirty="0">
                <a:solidFill>
                  <a:schemeClr val="tx2"/>
                </a:solidFill>
              </a:rPr>
              <a:t>Manufacturers need to make it clear in their resource materials that the prescribing clinician’s office is responsible for enrolling patients in the registries using the CMS online portal</a:t>
            </a:r>
          </a:p>
        </p:txBody>
      </p:sp>
      <p:sp>
        <p:nvSpPr>
          <p:cNvPr id="10" name="Speech Bubble: Rectangle with Corners Rounded 9">
            <a:extLst>
              <a:ext uri="{FF2B5EF4-FFF2-40B4-BE49-F238E27FC236}">
                <a16:creationId xmlns:a16="http://schemas.microsoft.com/office/drawing/2014/main" id="{56BA2993-A0C6-D177-E291-7BC35EC4FC15}"/>
              </a:ext>
            </a:extLst>
          </p:cNvPr>
          <p:cNvSpPr/>
          <p:nvPr/>
        </p:nvSpPr>
        <p:spPr>
          <a:xfrm>
            <a:off x="4766276" y="1139531"/>
            <a:ext cx="4111023" cy="910538"/>
          </a:xfrm>
          <a:prstGeom prst="wedgeRoundRectCallout">
            <a:avLst>
              <a:gd name="adj1" fmla="val -41198"/>
              <a:gd name="adj2" fmla="val 67857"/>
              <a:gd name="adj3" fmla="val 16667"/>
            </a:avLst>
          </a:prstGeom>
          <a:solidFill>
            <a:schemeClr val="tx1"/>
          </a:solidFill>
        </p:spPr>
        <p:txBody>
          <a:bodyPr vert="horz" lIns="54864" tIns="54864" rIns="45720" bIns="36576" rtlCol="0" anchor="ctr" anchorCtr="0">
            <a:noAutofit/>
          </a:bodyPr>
          <a:lstStyle/>
          <a:p>
            <a:pPr indent="0"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100" i="1" dirty="0">
                <a:solidFill>
                  <a:schemeClr val="bg1"/>
                </a:solidFill>
                <a:cs typeface="Arial" panose="020B0604020202020204" pitchFamily="34" charset="0"/>
              </a:rPr>
              <a:t>“Everyone is trying to figure out how this works. How long do we have to do this? What will CMS do with the data? Will any of this be provided back? We are all doing this to check a box, but </a:t>
            </a:r>
            <a:r>
              <a:rPr lang="en-US" sz="1100" b="1" i="1" dirty="0">
                <a:solidFill>
                  <a:schemeClr val="bg1"/>
                </a:solidFill>
                <a:cs typeface="Arial" panose="020B0604020202020204" pitchFamily="34" charset="0"/>
              </a:rPr>
              <a:t>I don’t think we understand what the end game is</a:t>
            </a:r>
            <a:r>
              <a:rPr lang="en-US" sz="1100" i="1" dirty="0">
                <a:solidFill>
                  <a:schemeClr val="bg1"/>
                </a:solidFill>
                <a:cs typeface="Arial" panose="020B0604020202020204" pitchFamily="34" charset="0"/>
              </a:rPr>
              <a:t>.” - CEO, Private Neurology Practice</a:t>
            </a:r>
          </a:p>
        </p:txBody>
      </p:sp>
      <p:sp>
        <p:nvSpPr>
          <p:cNvPr id="11" name="Speech Bubble: Rectangle with Corners Rounded 10">
            <a:extLst>
              <a:ext uri="{FF2B5EF4-FFF2-40B4-BE49-F238E27FC236}">
                <a16:creationId xmlns:a16="http://schemas.microsoft.com/office/drawing/2014/main" id="{0BF2E464-4DAC-DE0A-42F7-0FEA9C869B91}"/>
              </a:ext>
            </a:extLst>
          </p:cNvPr>
          <p:cNvSpPr/>
          <p:nvPr/>
        </p:nvSpPr>
        <p:spPr>
          <a:xfrm>
            <a:off x="4752180" y="2225986"/>
            <a:ext cx="4111023" cy="1174751"/>
          </a:xfrm>
          <a:prstGeom prst="wedgeRoundRectCallout">
            <a:avLst>
              <a:gd name="adj1" fmla="val -41595"/>
              <a:gd name="adj2" fmla="val 58127"/>
              <a:gd name="adj3" fmla="val 16667"/>
            </a:avLst>
          </a:prstGeom>
          <a:solidFill>
            <a:schemeClr val="accent2"/>
          </a:solidFill>
        </p:spPr>
        <p:txBody>
          <a:bodyPr vert="horz" lIns="54864" tIns="54864" rIns="45720" bIns="36576" rtlCol="0" anchor="ctr" anchorCtr="0">
            <a:noAutofit/>
          </a:bodyPr>
          <a:lstStyle/>
          <a:p>
            <a:pPr indent="0"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100" i="1" dirty="0">
                <a:solidFill>
                  <a:schemeClr val="bg1"/>
                </a:solidFill>
                <a:cs typeface="Arial" panose="020B0604020202020204" pitchFamily="34" charset="0"/>
              </a:rPr>
              <a:t>“I don’t know if the mAbs patient registry is having the intended outcome. I recommend CMS take a closer look at the intended outcome of the registry to determine if its truly meeting that desired goal or outcome. What bout other options such as a REMS prorgam?” - Owner, Freestanding Ambulatory Multi-specialty Infusion Center </a:t>
            </a:r>
          </a:p>
        </p:txBody>
      </p:sp>
      <p:sp>
        <p:nvSpPr>
          <p:cNvPr id="12" name="Speech Bubble: Rectangle with Corners Rounded 11">
            <a:extLst>
              <a:ext uri="{FF2B5EF4-FFF2-40B4-BE49-F238E27FC236}">
                <a16:creationId xmlns:a16="http://schemas.microsoft.com/office/drawing/2014/main" id="{4A1D1FE8-F39C-A42C-1020-351CBE1E6A8E}"/>
              </a:ext>
            </a:extLst>
          </p:cNvPr>
          <p:cNvSpPr/>
          <p:nvPr/>
        </p:nvSpPr>
        <p:spPr>
          <a:xfrm>
            <a:off x="4695693" y="3576654"/>
            <a:ext cx="4111023" cy="1372205"/>
          </a:xfrm>
          <a:prstGeom prst="wedgeRoundRectCallout">
            <a:avLst>
              <a:gd name="adj1" fmla="val -41992"/>
              <a:gd name="adj2" fmla="val 58932"/>
              <a:gd name="adj3" fmla="val 16667"/>
            </a:avLst>
          </a:prstGeom>
          <a:solidFill>
            <a:schemeClr val="accent3"/>
          </a:solidFill>
        </p:spPr>
        <p:txBody>
          <a:bodyPr vert="horz" lIns="54864" tIns="54864" rIns="45720" bIns="36576" rtlCol="0" anchor="ctr" anchorCtr="0">
            <a:noAutofit/>
          </a:bodyPr>
          <a:lstStyle/>
          <a:p>
            <a:pPr indent="0"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100" i="1" dirty="0">
                <a:solidFill>
                  <a:schemeClr val="bg1"/>
                </a:solidFill>
                <a:cs typeface="Arial" panose="020B0604020202020204" pitchFamily="34" charset="0"/>
              </a:rPr>
              <a:t>“The patient registry process was very opaque at the beginning because it was new. But with trial and error, we have been able to succeed, and don’t foresee any issues moving forward, unless CMS changes the requirements in the future. But we will make sure we figure it out and we will make sure to work with everyone to ensure patients are treated.” - CEO, Freestanding Ambulatory Multi-specialty Infusion Center </a:t>
            </a:r>
          </a:p>
        </p:txBody>
      </p:sp>
      <p:cxnSp>
        <p:nvCxnSpPr>
          <p:cNvPr id="3" name="Straight Connector 2">
            <a:extLst>
              <a:ext uri="{FF2B5EF4-FFF2-40B4-BE49-F238E27FC236}">
                <a16:creationId xmlns:a16="http://schemas.microsoft.com/office/drawing/2014/main" id="{34F4EEAE-5F2B-19B6-5ADE-109DB65DFDA0}"/>
              </a:ext>
            </a:extLst>
          </p:cNvPr>
          <p:cNvCxnSpPr>
            <a:cxnSpLocks/>
          </p:cNvCxnSpPr>
          <p:nvPr/>
        </p:nvCxnSpPr>
        <p:spPr>
          <a:xfrm>
            <a:off x="4505936" y="1139531"/>
            <a:ext cx="0" cy="3809328"/>
          </a:xfrm>
          <a:prstGeom prst="line">
            <a:avLst/>
          </a:prstGeom>
          <a:ln w="9525">
            <a:headEnd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08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Project methodology</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4</a:t>
            </a:fld>
            <a:endParaRPr lang="en-US" dirty="0"/>
          </a:p>
        </p:txBody>
      </p:sp>
      <p:sp>
        <p:nvSpPr>
          <p:cNvPr id="11" name="Rectangle 10">
            <a:extLst>
              <a:ext uri="{FF2B5EF4-FFF2-40B4-BE49-F238E27FC236}">
                <a16:creationId xmlns:a16="http://schemas.microsoft.com/office/drawing/2014/main" id="{ACF612C2-6AC6-6043-8432-A425172C37F7}"/>
              </a:ext>
            </a:extLst>
          </p:cNvPr>
          <p:cNvSpPr/>
          <p:nvPr/>
        </p:nvSpPr>
        <p:spPr>
          <a:xfrm>
            <a:off x="650030" y="1409700"/>
            <a:ext cx="2118518" cy="3594100"/>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12" name="TextBox 11">
            <a:extLst>
              <a:ext uri="{FF2B5EF4-FFF2-40B4-BE49-F238E27FC236}">
                <a16:creationId xmlns:a16="http://schemas.microsoft.com/office/drawing/2014/main" id="{CCAD7C88-1291-BA6C-CFF1-72927B1C7419}"/>
              </a:ext>
            </a:extLst>
          </p:cNvPr>
          <p:cNvSpPr txBox="1"/>
          <p:nvPr/>
        </p:nvSpPr>
        <p:spPr>
          <a:xfrm>
            <a:off x="755374" y="1459690"/>
            <a:ext cx="2006923" cy="2889715"/>
          </a:xfrm>
          <a:prstGeom prst="rect">
            <a:avLst/>
          </a:prstGeom>
        </p:spPr>
        <p:txBody>
          <a:bodyPr vert="horz" wrap="square" lIns="0" tIns="0" rIns="0" bIns="0" rtlCol="0" anchor="t" anchorCtr="0">
            <a:noAutofit/>
          </a:bodyPr>
          <a:lstStyle/>
          <a:p>
            <a:pPr marL="285750" indent="-285750">
              <a:buFont typeface="Arial" panose="020B0604020202020204" pitchFamily="34" charset="0"/>
              <a:buChar char="•"/>
            </a:pPr>
            <a:r>
              <a:rPr lang="en-US" sz="1100" dirty="0">
                <a:solidFill>
                  <a:schemeClr val="tx2"/>
                </a:solidFill>
              </a:rPr>
              <a:t>In February 2024, NICA distributed screening links for this study to their members via several outreach methods: </a:t>
            </a:r>
          </a:p>
          <a:p>
            <a:pPr marL="742950" lvl="1" indent="-285750">
              <a:buFont typeface="Arial" panose="020B0604020202020204" pitchFamily="34" charset="0"/>
              <a:buChar char="•"/>
            </a:pPr>
            <a:r>
              <a:rPr lang="en-US" sz="1100" dirty="0">
                <a:solidFill>
                  <a:schemeClr val="tx2"/>
                </a:solidFill>
              </a:rPr>
              <a:t>Email to members in the NICA database</a:t>
            </a:r>
          </a:p>
          <a:p>
            <a:pPr marL="742950" lvl="1" indent="-285750">
              <a:buFont typeface="Arial" panose="020B0604020202020204" pitchFamily="34" charset="0"/>
              <a:buChar char="•"/>
            </a:pPr>
            <a:r>
              <a:rPr lang="en-US" sz="1100" dirty="0">
                <a:solidFill>
                  <a:schemeClr val="tx2"/>
                </a:solidFill>
              </a:rPr>
              <a:t>Facebook outreach </a:t>
            </a:r>
          </a:p>
          <a:p>
            <a:pPr marL="285750" indent="-285750">
              <a:buFont typeface="Arial" panose="020B0604020202020204" pitchFamily="34" charset="0"/>
              <a:buChar char="•"/>
            </a:pPr>
            <a:endParaRPr lang="en-US" sz="1100" dirty="0">
              <a:solidFill>
                <a:schemeClr val="tx2"/>
              </a:solidFill>
            </a:endParaRPr>
          </a:p>
          <a:p>
            <a:pPr marL="285750" indent="-285750">
              <a:buFont typeface="Arial" panose="020B0604020202020204" pitchFamily="34" charset="0"/>
              <a:buChar char="•"/>
            </a:pPr>
            <a:r>
              <a:rPr lang="en-US" sz="1100" dirty="0">
                <a:solidFill>
                  <a:schemeClr val="tx2"/>
                </a:solidFill>
              </a:rPr>
              <a:t>From this outreach, NICA was able to send Cencora a target list of </a:t>
            </a:r>
            <a:r>
              <a:rPr lang="en-US" sz="1100" b="1" dirty="0">
                <a:solidFill>
                  <a:schemeClr val="tx2"/>
                </a:solidFill>
              </a:rPr>
              <a:t>1,292</a:t>
            </a:r>
            <a:r>
              <a:rPr lang="en-US" sz="1100" dirty="0">
                <a:solidFill>
                  <a:schemeClr val="tx2"/>
                </a:solidFill>
              </a:rPr>
              <a:t> members who met the screening criteria</a:t>
            </a:r>
          </a:p>
          <a:p>
            <a:pPr marL="285750" indent="-285750" algn="l">
              <a:buFont typeface="Arial" panose="020B0604020202020204" pitchFamily="34" charset="0"/>
              <a:buChar char="•"/>
            </a:pPr>
            <a:endParaRPr lang="en-US" sz="1100" dirty="0">
              <a:solidFill>
                <a:schemeClr val="tx2"/>
              </a:solidFill>
            </a:endParaRPr>
          </a:p>
        </p:txBody>
      </p:sp>
      <p:sp>
        <p:nvSpPr>
          <p:cNvPr id="13" name="Rectangle 12">
            <a:extLst>
              <a:ext uri="{FF2B5EF4-FFF2-40B4-BE49-F238E27FC236}">
                <a16:creationId xmlns:a16="http://schemas.microsoft.com/office/drawing/2014/main" id="{D245A4A6-CA93-276D-66CC-1086FCB28199}"/>
              </a:ext>
            </a:extLst>
          </p:cNvPr>
          <p:cNvSpPr/>
          <p:nvPr/>
        </p:nvSpPr>
        <p:spPr>
          <a:xfrm>
            <a:off x="650080" y="819150"/>
            <a:ext cx="2118519" cy="590550"/>
          </a:xfrm>
          <a:prstGeom prst="rect">
            <a:avLst/>
          </a:prstGeom>
          <a:solidFill>
            <a:schemeClr val="tx1"/>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Step 1: </a:t>
            </a:r>
          </a:p>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NICA initial outreach</a:t>
            </a:r>
          </a:p>
        </p:txBody>
      </p:sp>
      <p:sp>
        <p:nvSpPr>
          <p:cNvPr id="14" name="Rectangle 13">
            <a:extLst>
              <a:ext uri="{FF2B5EF4-FFF2-40B4-BE49-F238E27FC236}">
                <a16:creationId xmlns:a16="http://schemas.microsoft.com/office/drawing/2014/main" id="{19786673-23E4-16E5-D707-B792DC36BDF2}"/>
              </a:ext>
            </a:extLst>
          </p:cNvPr>
          <p:cNvSpPr/>
          <p:nvPr/>
        </p:nvSpPr>
        <p:spPr>
          <a:xfrm>
            <a:off x="2949880" y="1409700"/>
            <a:ext cx="2990707" cy="3594100"/>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15" name="TextBox 14">
            <a:extLst>
              <a:ext uri="{FF2B5EF4-FFF2-40B4-BE49-F238E27FC236}">
                <a16:creationId xmlns:a16="http://schemas.microsoft.com/office/drawing/2014/main" id="{B293FBBE-3909-929A-41BF-A07EA310B46D}"/>
              </a:ext>
            </a:extLst>
          </p:cNvPr>
          <p:cNvSpPr txBox="1"/>
          <p:nvPr/>
        </p:nvSpPr>
        <p:spPr>
          <a:xfrm>
            <a:off x="3094412" y="1442586"/>
            <a:ext cx="2765699" cy="3569165"/>
          </a:xfrm>
          <a:prstGeom prst="rect">
            <a:avLst/>
          </a:prstGeom>
        </p:spPr>
        <p:txBody>
          <a:bodyPr vert="horz" wrap="square" lIns="0" tIns="0" rIns="0" bIns="0" rtlCol="0" anchor="t" anchorCtr="0">
            <a:noAutofit/>
          </a:bodyPr>
          <a:lstStyle/>
          <a:p>
            <a:pPr marL="285750" indent="-285750" algn="l">
              <a:buFont typeface="Arial" panose="020B0604020202020204" pitchFamily="34" charset="0"/>
              <a:buChar char="•"/>
            </a:pPr>
            <a:r>
              <a:rPr lang="en-US" sz="1100" dirty="0">
                <a:solidFill>
                  <a:schemeClr val="tx2"/>
                </a:solidFill>
              </a:rPr>
              <a:t>In Spring 2024, Cencora sent a blinded, online 10-minute survey to a total of ~</a:t>
            </a:r>
            <a:r>
              <a:rPr lang="en-US" sz="1100" b="1" dirty="0">
                <a:solidFill>
                  <a:schemeClr val="tx2"/>
                </a:solidFill>
              </a:rPr>
              <a:t>235</a:t>
            </a:r>
            <a:r>
              <a:rPr lang="en-US" sz="1100" dirty="0">
                <a:solidFill>
                  <a:schemeClr val="tx2"/>
                </a:solidFill>
              </a:rPr>
              <a:t> randomized individuals from the NICA target list</a:t>
            </a:r>
          </a:p>
          <a:p>
            <a:pPr marL="285750" indent="-285750">
              <a:buFont typeface="Arial" panose="020B0604020202020204" pitchFamily="34" charset="0"/>
              <a:buChar char="•"/>
            </a:pPr>
            <a:endParaRPr lang="en-US" sz="1100" dirty="0">
              <a:solidFill>
                <a:schemeClr val="tx2"/>
              </a:solidFill>
            </a:endParaRPr>
          </a:p>
          <a:p>
            <a:pPr marL="285750" indent="-285750">
              <a:buFont typeface="Arial" panose="020B0604020202020204" pitchFamily="34" charset="0"/>
              <a:buChar char="•"/>
            </a:pPr>
            <a:r>
              <a:rPr lang="en-US" sz="1100" dirty="0">
                <a:solidFill>
                  <a:schemeClr val="tx2"/>
                </a:solidFill>
              </a:rPr>
              <a:t>Out of the ~</a:t>
            </a:r>
            <a:r>
              <a:rPr lang="en-US" sz="1100" b="1" dirty="0">
                <a:solidFill>
                  <a:schemeClr val="tx2"/>
                </a:solidFill>
              </a:rPr>
              <a:t>235</a:t>
            </a:r>
            <a:r>
              <a:rPr lang="en-US" sz="1100" dirty="0">
                <a:solidFill>
                  <a:schemeClr val="tx2"/>
                </a:solidFill>
              </a:rPr>
              <a:t>, half were from  organizations that participate in a Centers for Medicare and Medicaid (CMS)-approved mAbs patient registry and half from organizations that did not participate in such a registry</a:t>
            </a:r>
            <a:endParaRPr lang="en-US" sz="1100" dirty="0">
              <a:solidFill>
                <a:schemeClr val="tx2"/>
              </a:solidFill>
              <a:cs typeface="Arial"/>
            </a:endParaRPr>
          </a:p>
          <a:p>
            <a:pPr marL="285750" indent="-285750">
              <a:buFont typeface="Arial" panose="020B0604020202020204" pitchFamily="34" charset="0"/>
              <a:buChar char="•"/>
            </a:pPr>
            <a:endParaRPr lang="en-US" sz="1100" dirty="0">
              <a:solidFill>
                <a:schemeClr val="tx2"/>
              </a:solidFill>
            </a:endParaRPr>
          </a:p>
          <a:p>
            <a:pPr marL="285750" indent="-285750">
              <a:buFont typeface="Arial" panose="020B0604020202020204" pitchFamily="34" charset="0"/>
              <a:buChar char="•"/>
            </a:pPr>
            <a:r>
              <a:rPr lang="en-US" sz="1100" dirty="0">
                <a:solidFill>
                  <a:schemeClr val="tx2"/>
                </a:solidFill>
              </a:rPr>
              <a:t>Survey was sent to individuals from organizations that administer either Aduhelm, Leqembi or both </a:t>
            </a:r>
            <a:endParaRPr lang="en-US" sz="1100" dirty="0">
              <a:solidFill>
                <a:schemeClr val="tx2"/>
              </a:solidFill>
              <a:cs typeface="Arial"/>
            </a:endParaRPr>
          </a:p>
          <a:p>
            <a:pPr marL="285750" indent="-285750">
              <a:buFont typeface="Arial" panose="020B0604020202020204" pitchFamily="34" charset="0"/>
              <a:buChar char="•"/>
            </a:pPr>
            <a:endParaRPr lang="en-US" sz="1100" dirty="0">
              <a:solidFill>
                <a:schemeClr val="tx2"/>
              </a:solidFill>
            </a:endParaRPr>
          </a:p>
          <a:p>
            <a:pPr marL="285750" indent="-285750">
              <a:buFont typeface="Arial" panose="020B0604020202020204" pitchFamily="34" charset="0"/>
              <a:buChar char="•"/>
            </a:pPr>
            <a:r>
              <a:rPr lang="en-US" sz="1100" dirty="0">
                <a:solidFill>
                  <a:schemeClr val="tx2"/>
                </a:solidFill>
              </a:rPr>
              <a:t>Survey was closed with a total of </a:t>
            </a:r>
            <a:r>
              <a:rPr lang="en-US" sz="1100" b="1" dirty="0">
                <a:solidFill>
                  <a:schemeClr val="tx2"/>
                </a:solidFill>
              </a:rPr>
              <a:t>105</a:t>
            </a:r>
            <a:r>
              <a:rPr lang="en-US" sz="1100" dirty="0">
                <a:solidFill>
                  <a:schemeClr val="tx2"/>
                </a:solidFill>
              </a:rPr>
              <a:t> responses</a:t>
            </a:r>
          </a:p>
          <a:p>
            <a:pPr marL="285750" indent="-285750" algn="l">
              <a:buFont typeface="Arial" panose="020B0604020202020204" pitchFamily="34" charset="0"/>
              <a:buChar char="•"/>
            </a:pPr>
            <a:endParaRPr lang="en-US" sz="1100" dirty="0">
              <a:solidFill>
                <a:schemeClr val="tx2"/>
              </a:solidFill>
            </a:endParaRPr>
          </a:p>
        </p:txBody>
      </p:sp>
      <p:sp>
        <p:nvSpPr>
          <p:cNvPr id="16" name="Rectangle 15">
            <a:extLst>
              <a:ext uri="{FF2B5EF4-FFF2-40B4-BE49-F238E27FC236}">
                <a16:creationId xmlns:a16="http://schemas.microsoft.com/office/drawing/2014/main" id="{1F317D4A-63D4-2BBF-933E-6340DCDBA416}"/>
              </a:ext>
            </a:extLst>
          </p:cNvPr>
          <p:cNvSpPr/>
          <p:nvPr/>
        </p:nvSpPr>
        <p:spPr>
          <a:xfrm>
            <a:off x="2949931" y="819150"/>
            <a:ext cx="2990707" cy="590550"/>
          </a:xfrm>
          <a:prstGeom prst="rect">
            <a:avLst/>
          </a:prstGeom>
          <a:solidFill>
            <a:schemeClr val="accent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Step 2a: </a:t>
            </a:r>
          </a:p>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Cencora survey outreach</a:t>
            </a:r>
          </a:p>
        </p:txBody>
      </p:sp>
      <p:sp>
        <p:nvSpPr>
          <p:cNvPr id="17" name="Rectangle 16">
            <a:extLst>
              <a:ext uri="{FF2B5EF4-FFF2-40B4-BE49-F238E27FC236}">
                <a16:creationId xmlns:a16="http://schemas.microsoft.com/office/drawing/2014/main" id="{18278013-E9AD-EBB4-725E-BFFBDE37DAB7}"/>
              </a:ext>
            </a:extLst>
          </p:cNvPr>
          <p:cNvSpPr/>
          <p:nvPr/>
        </p:nvSpPr>
        <p:spPr>
          <a:xfrm>
            <a:off x="6096317" y="1434635"/>
            <a:ext cx="2846226" cy="3594100"/>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18" name="TextBox 17">
            <a:extLst>
              <a:ext uri="{FF2B5EF4-FFF2-40B4-BE49-F238E27FC236}">
                <a16:creationId xmlns:a16="http://schemas.microsoft.com/office/drawing/2014/main" id="{31B18436-DA4F-B007-B9FC-BF095E8CB482}"/>
              </a:ext>
            </a:extLst>
          </p:cNvPr>
          <p:cNvSpPr txBox="1"/>
          <p:nvPr/>
        </p:nvSpPr>
        <p:spPr>
          <a:xfrm>
            <a:off x="6234647" y="1459690"/>
            <a:ext cx="2642652" cy="3544110"/>
          </a:xfrm>
          <a:prstGeom prst="rect">
            <a:avLst/>
          </a:prstGeom>
        </p:spPr>
        <p:txBody>
          <a:bodyPr vert="horz" wrap="square" lIns="0" tIns="0" rIns="0" bIns="0" rtlCol="0" anchor="t" anchorCtr="0">
            <a:noAutofit/>
          </a:bodyPr>
          <a:lstStyle/>
          <a:p>
            <a:pPr marL="285750" indent="-285750">
              <a:buFont typeface="Arial" panose="020B0604020202020204" pitchFamily="34" charset="0"/>
              <a:buChar char="•"/>
            </a:pPr>
            <a:r>
              <a:rPr lang="en-US" sz="1100" dirty="0">
                <a:solidFill>
                  <a:schemeClr val="tx2"/>
                </a:solidFill>
              </a:rPr>
              <a:t>Quality issues were identified during the respondent identity validation process</a:t>
            </a:r>
          </a:p>
          <a:p>
            <a:pPr marL="285750" indent="-285750">
              <a:buFont typeface="Arial" panose="020B0604020202020204" pitchFamily="34" charset="0"/>
              <a:buChar char="•"/>
            </a:pPr>
            <a:endParaRPr lang="en-US" sz="1100" dirty="0">
              <a:solidFill>
                <a:schemeClr val="tx2"/>
              </a:solidFill>
            </a:endParaRPr>
          </a:p>
          <a:p>
            <a:pPr marL="285750" indent="-285750">
              <a:buFont typeface="Arial" panose="020B0604020202020204" pitchFamily="34" charset="0"/>
              <a:buChar char="•"/>
            </a:pPr>
            <a:r>
              <a:rPr lang="en-US" sz="1100" dirty="0">
                <a:solidFill>
                  <a:schemeClr val="tx2"/>
                </a:solidFill>
              </a:rPr>
              <a:t>To ensure the quality, reliability, and validity of collected survey data, and to prevent payments to potential</a:t>
            </a:r>
            <a:r>
              <a:rPr lang="en-US" sz="1100" strike="sngStrike" dirty="0">
                <a:solidFill>
                  <a:schemeClr val="tx2"/>
                </a:solidFill>
              </a:rPr>
              <a:t> </a:t>
            </a:r>
            <a:r>
              <a:rPr lang="en-US" sz="1100" dirty="0">
                <a:solidFill>
                  <a:schemeClr val="tx2"/>
                </a:solidFill>
              </a:rPr>
              <a:t>scammers, Cencora's compliance policy required a completed W9 form from every survey respondent as proof of identification</a:t>
            </a:r>
          </a:p>
          <a:p>
            <a:pPr marL="285750" indent="-285750">
              <a:buFont typeface="Arial" panose="020B0604020202020204" pitchFamily="34" charset="0"/>
              <a:buChar char="•"/>
            </a:pPr>
            <a:endParaRPr lang="en-US" sz="1100" dirty="0">
              <a:solidFill>
                <a:schemeClr val="tx2"/>
              </a:solidFill>
            </a:endParaRPr>
          </a:p>
          <a:p>
            <a:pPr marL="285750" indent="-285750">
              <a:buFont typeface="Arial" panose="020B0604020202020204" pitchFamily="34" charset="0"/>
              <a:buChar char="•"/>
            </a:pPr>
            <a:r>
              <a:rPr lang="en-US" sz="1100" dirty="0">
                <a:solidFill>
                  <a:schemeClr val="tx2"/>
                </a:solidFill>
              </a:rPr>
              <a:t>Based on Cencora's compliance policy, of the </a:t>
            </a:r>
            <a:r>
              <a:rPr lang="en-US" sz="1100" b="1" dirty="0">
                <a:solidFill>
                  <a:schemeClr val="tx2"/>
                </a:solidFill>
              </a:rPr>
              <a:t>105</a:t>
            </a:r>
            <a:r>
              <a:rPr lang="en-US" sz="1100" dirty="0">
                <a:solidFill>
                  <a:schemeClr val="tx2"/>
                </a:solidFill>
              </a:rPr>
              <a:t> blinded participants, only </a:t>
            </a:r>
            <a:r>
              <a:rPr lang="en-US" sz="1100" b="1" dirty="0">
                <a:solidFill>
                  <a:schemeClr val="tx2"/>
                </a:solidFill>
              </a:rPr>
              <a:t>3</a:t>
            </a:r>
            <a:r>
              <a:rPr lang="en-US" sz="1100" dirty="0">
                <a:solidFill>
                  <a:schemeClr val="tx2"/>
                </a:solidFill>
              </a:rPr>
              <a:t> respondents qualified</a:t>
            </a:r>
          </a:p>
          <a:p>
            <a:pPr marL="285750" indent="-285750" algn="l">
              <a:buFont typeface="Arial" panose="020B0604020202020204" pitchFamily="34" charset="0"/>
              <a:buChar char="•"/>
            </a:pPr>
            <a:endParaRPr lang="en-US" sz="1100" dirty="0">
              <a:solidFill>
                <a:schemeClr val="tx2"/>
              </a:solidFill>
            </a:endParaRPr>
          </a:p>
          <a:p>
            <a:pPr marL="285750" indent="-285750">
              <a:buFont typeface="Arial" panose="020B0604020202020204" pitchFamily="34" charset="0"/>
              <a:buChar char="•"/>
            </a:pPr>
            <a:endParaRPr lang="en-US" sz="1100" dirty="0">
              <a:solidFill>
                <a:schemeClr val="tx2"/>
              </a:solidFill>
            </a:endParaRPr>
          </a:p>
          <a:p>
            <a:pPr marL="285750" indent="-285750" algn="l">
              <a:buFont typeface="Arial" panose="020B0604020202020204" pitchFamily="34" charset="0"/>
              <a:buChar char="•"/>
            </a:pPr>
            <a:endParaRPr lang="en-US" sz="1100" dirty="0">
              <a:solidFill>
                <a:schemeClr val="tx2"/>
              </a:solidFill>
            </a:endParaRPr>
          </a:p>
        </p:txBody>
      </p:sp>
      <p:sp>
        <p:nvSpPr>
          <p:cNvPr id="19" name="Rectangle 18">
            <a:extLst>
              <a:ext uri="{FF2B5EF4-FFF2-40B4-BE49-F238E27FC236}">
                <a16:creationId xmlns:a16="http://schemas.microsoft.com/office/drawing/2014/main" id="{414BDCA7-EC7C-F17B-EE32-7CC2787F1007}"/>
              </a:ext>
            </a:extLst>
          </p:cNvPr>
          <p:cNvSpPr/>
          <p:nvPr/>
        </p:nvSpPr>
        <p:spPr>
          <a:xfrm>
            <a:off x="6096366" y="819150"/>
            <a:ext cx="2846227" cy="615485"/>
          </a:xfrm>
          <a:prstGeom prst="rect">
            <a:avLst/>
          </a:prstGeom>
          <a:solidFill>
            <a:schemeClr val="accent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Step 2b: </a:t>
            </a:r>
          </a:p>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Respondent validation steps</a:t>
            </a:r>
          </a:p>
        </p:txBody>
      </p:sp>
    </p:spTree>
    <p:extLst>
      <p:ext uri="{BB962C8B-B14F-4D97-AF65-F5344CB8AC3E}">
        <p14:creationId xmlns:p14="http://schemas.microsoft.com/office/powerpoint/2010/main" val="2653645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E4BB-E901-5615-0C66-77D5F27FC090}"/>
              </a:ext>
            </a:extLst>
          </p:cNvPr>
          <p:cNvSpPr>
            <a:spLocks noGrp="1"/>
          </p:cNvSpPr>
          <p:nvPr>
            <p:ph type="title"/>
          </p:nvPr>
        </p:nvSpPr>
        <p:spPr/>
        <p:txBody>
          <a:bodyPr/>
          <a:lstStyle/>
          <a:p>
            <a:r>
              <a:rPr lang="en-US" noProof="0" dirty="0"/>
              <a:t>Appendix</a:t>
            </a:r>
          </a:p>
        </p:txBody>
      </p:sp>
      <p:sp>
        <p:nvSpPr>
          <p:cNvPr id="3" name="Date Placeholder 2">
            <a:extLst>
              <a:ext uri="{FF2B5EF4-FFF2-40B4-BE49-F238E27FC236}">
                <a16:creationId xmlns:a16="http://schemas.microsoft.com/office/drawing/2014/main" id="{4BE49938-A2B0-717F-CDC0-F725B25A32EB}"/>
              </a:ext>
            </a:extLst>
          </p:cNvPr>
          <p:cNvSpPr>
            <a:spLocks noGrp="1"/>
          </p:cNvSpPr>
          <p:nvPr>
            <p:ph type="dt" sz="half" idx="10"/>
          </p:nvPr>
        </p:nvSpPr>
        <p:spPr/>
        <p:txBody>
          <a:bodyPr/>
          <a:lstStyle/>
          <a:p>
            <a:fld id="{33A5B249-B882-43D0-A8A9-928B796F3270}" type="datetime1">
              <a:rPr lang="en-US" smtClean="0"/>
              <a:t>8/30/2024</a:t>
            </a:fld>
            <a:endParaRPr lang="en-US" dirty="0"/>
          </a:p>
        </p:txBody>
      </p:sp>
      <p:sp>
        <p:nvSpPr>
          <p:cNvPr id="4" name="Footer Placeholder 3">
            <a:extLst>
              <a:ext uri="{FF2B5EF4-FFF2-40B4-BE49-F238E27FC236}">
                <a16:creationId xmlns:a16="http://schemas.microsoft.com/office/drawing/2014/main" id="{94D4B394-F78A-3542-FF64-704431D03B27}"/>
              </a:ext>
            </a:extLst>
          </p:cNvPr>
          <p:cNvSpPr>
            <a:spLocks noGrp="1"/>
          </p:cNvSpPr>
          <p:nvPr>
            <p:ph type="ftr" sz="quarter" idx="11"/>
          </p:nvPr>
        </p:nvSpPr>
        <p:spPr/>
        <p:txBody>
          <a:bodyPr/>
          <a:lstStyle/>
          <a:p>
            <a:r>
              <a:rPr lang="en-US" dirty="0"/>
              <a:t>Confidential </a:t>
            </a:r>
          </a:p>
        </p:txBody>
      </p:sp>
      <p:sp>
        <p:nvSpPr>
          <p:cNvPr id="5" name="Slide Number Placeholder 4">
            <a:extLst>
              <a:ext uri="{FF2B5EF4-FFF2-40B4-BE49-F238E27FC236}">
                <a16:creationId xmlns:a16="http://schemas.microsoft.com/office/drawing/2014/main" id="{2F5571BC-7BCC-2B30-9365-5FF2AB5883DD}"/>
              </a:ext>
            </a:extLst>
          </p:cNvPr>
          <p:cNvSpPr>
            <a:spLocks noGrp="1"/>
          </p:cNvSpPr>
          <p:nvPr>
            <p:ph type="sldNum" sz="quarter" idx="12"/>
          </p:nvPr>
        </p:nvSpPr>
        <p:spPr/>
        <p:txBody>
          <a:bodyPr/>
          <a:lstStyle/>
          <a:p>
            <a:fld id="{7402B711-A71A-452E-950A-8AB93037233C}" type="slidenum">
              <a:rPr lang="en-US" smtClean="0"/>
              <a:pPr/>
              <a:t>40</a:t>
            </a:fld>
            <a:endParaRPr lang="en-US" dirty="0"/>
          </a:p>
        </p:txBody>
      </p:sp>
    </p:spTree>
    <p:extLst>
      <p:ext uri="{BB962C8B-B14F-4D97-AF65-F5344CB8AC3E}">
        <p14:creationId xmlns:p14="http://schemas.microsoft.com/office/powerpoint/2010/main" val="2789717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E9E3-A985-68D6-DCA1-BF7286823DC2}"/>
              </a:ext>
            </a:extLst>
          </p:cNvPr>
          <p:cNvSpPr>
            <a:spLocks noGrp="1"/>
          </p:cNvSpPr>
          <p:nvPr>
            <p:ph type="title"/>
          </p:nvPr>
        </p:nvSpPr>
        <p:spPr/>
        <p:txBody>
          <a:bodyPr/>
          <a:lstStyle/>
          <a:p>
            <a:r>
              <a:rPr lang="en-US" dirty="0"/>
              <a:t>Study Research Materials </a:t>
            </a:r>
          </a:p>
        </p:txBody>
      </p:sp>
      <p:sp>
        <p:nvSpPr>
          <p:cNvPr id="4" name="Date Placeholder 3">
            <a:extLst>
              <a:ext uri="{FF2B5EF4-FFF2-40B4-BE49-F238E27FC236}">
                <a16:creationId xmlns:a16="http://schemas.microsoft.com/office/drawing/2014/main" id="{4F1241B4-3C12-76BF-C7E2-331F764B4A00}"/>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68845004-88F9-E271-FAE8-8077D8BDD61B}"/>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0C700D9-7E8A-CA20-A989-E4B991528C05}"/>
              </a:ext>
            </a:extLst>
          </p:cNvPr>
          <p:cNvSpPr>
            <a:spLocks noGrp="1"/>
          </p:cNvSpPr>
          <p:nvPr>
            <p:ph type="sldNum" sz="quarter" idx="12"/>
          </p:nvPr>
        </p:nvSpPr>
        <p:spPr/>
        <p:txBody>
          <a:bodyPr/>
          <a:lstStyle/>
          <a:p>
            <a:fld id="{7402B711-A71A-452E-950A-8AB93037233C}" type="slidenum">
              <a:rPr lang="en-US" smtClean="0"/>
              <a:t>41</a:t>
            </a:fld>
            <a:endParaRPr lang="en-US" dirty="0"/>
          </a:p>
        </p:txBody>
      </p:sp>
      <p:graphicFrame>
        <p:nvGraphicFramePr>
          <p:cNvPr id="9" name="Table 8">
            <a:extLst>
              <a:ext uri="{FF2B5EF4-FFF2-40B4-BE49-F238E27FC236}">
                <a16:creationId xmlns:a16="http://schemas.microsoft.com/office/drawing/2014/main" id="{127F91FF-5CF4-D91E-CDFC-DE3DB4BA6EF2}"/>
              </a:ext>
            </a:extLst>
          </p:cNvPr>
          <p:cNvGraphicFramePr>
            <a:graphicFrameLocks noGrp="1"/>
          </p:cNvGraphicFramePr>
          <p:nvPr>
            <p:extLst>
              <p:ext uri="{D42A27DB-BD31-4B8C-83A1-F6EECF244321}">
                <p14:modId xmlns:p14="http://schemas.microsoft.com/office/powerpoint/2010/main" val="1655180080"/>
              </p:ext>
            </p:extLst>
          </p:nvPr>
        </p:nvGraphicFramePr>
        <p:xfrm>
          <a:off x="627062" y="927100"/>
          <a:ext cx="7367588" cy="3583939"/>
        </p:xfrm>
        <a:graphic>
          <a:graphicData uri="http://schemas.openxmlformats.org/drawingml/2006/table">
            <a:tbl>
              <a:tblPr firstRow="1" bandRow="1">
                <a:tableStyleId>{5C22544A-7EE6-4342-B048-85BDC9FD1C3A}</a:tableStyleId>
              </a:tblPr>
              <a:tblGrid>
                <a:gridCol w="3683794">
                  <a:extLst>
                    <a:ext uri="{9D8B030D-6E8A-4147-A177-3AD203B41FA5}">
                      <a16:colId xmlns:a16="http://schemas.microsoft.com/office/drawing/2014/main" val="1563300049"/>
                    </a:ext>
                  </a:extLst>
                </a:gridCol>
                <a:gridCol w="3683794">
                  <a:extLst>
                    <a:ext uri="{9D8B030D-6E8A-4147-A177-3AD203B41FA5}">
                      <a16:colId xmlns:a16="http://schemas.microsoft.com/office/drawing/2014/main" val="1301875046"/>
                    </a:ext>
                  </a:extLst>
                </a:gridCol>
              </a:tblGrid>
              <a:tr h="615154">
                <a:tc>
                  <a:txBody>
                    <a:bodyPr/>
                    <a:lstStyle/>
                    <a:p>
                      <a:r>
                        <a:rPr lang="en-US" dirty="0"/>
                        <a:t>Name of study material</a:t>
                      </a:r>
                    </a:p>
                  </a:txBody>
                  <a:tcPr anchor="ctr"/>
                </a:tc>
                <a:tc>
                  <a:txBody>
                    <a:bodyPr/>
                    <a:lstStyle/>
                    <a:p>
                      <a:pPr algn="ctr"/>
                      <a:r>
                        <a:rPr lang="en-US" dirty="0"/>
                        <a:t>Link to file</a:t>
                      </a:r>
                    </a:p>
                  </a:txBody>
                  <a:tcPr anchor="ctr"/>
                </a:tc>
                <a:extLst>
                  <a:ext uri="{0D108BD9-81ED-4DB2-BD59-A6C34878D82A}">
                    <a16:rowId xmlns:a16="http://schemas.microsoft.com/office/drawing/2014/main" val="837708249"/>
                  </a:ext>
                </a:extLst>
              </a:tr>
              <a:tr h="989595">
                <a:tc>
                  <a:txBody>
                    <a:bodyPr/>
                    <a:lstStyle/>
                    <a:p>
                      <a:r>
                        <a:rPr lang="en-US" dirty="0"/>
                        <a:t>NICA Outreach – Final Target List</a:t>
                      </a:r>
                    </a:p>
                  </a:txBody>
                  <a:tcPr anchor="ctr"/>
                </a:tc>
                <a:tc>
                  <a:txBody>
                    <a:bodyPr/>
                    <a:lstStyle/>
                    <a:p>
                      <a:pPr algn="ctr"/>
                      <a:endParaRPr lang="en-US" dirty="0"/>
                    </a:p>
                  </a:txBody>
                  <a:tcPr anchor="ctr"/>
                </a:tc>
                <a:extLst>
                  <a:ext uri="{0D108BD9-81ED-4DB2-BD59-A6C34878D82A}">
                    <a16:rowId xmlns:a16="http://schemas.microsoft.com/office/drawing/2014/main" val="2160605608"/>
                  </a:ext>
                </a:extLst>
              </a:tr>
              <a:tr h="989595">
                <a:tc>
                  <a:txBody>
                    <a:bodyPr/>
                    <a:lstStyle/>
                    <a:p>
                      <a:r>
                        <a:rPr lang="en-US" dirty="0"/>
                        <a:t>Cencora Survey Instrument </a:t>
                      </a:r>
                    </a:p>
                  </a:txBody>
                  <a:tcPr anchor="ctr"/>
                </a:tc>
                <a:tc>
                  <a:txBody>
                    <a:bodyPr/>
                    <a:lstStyle/>
                    <a:p>
                      <a:pPr algn="ctr"/>
                      <a:endParaRPr lang="en-US" dirty="0"/>
                    </a:p>
                  </a:txBody>
                  <a:tcPr anchor="ctr"/>
                </a:tc>
                <a:extLst>
                  <a:ext uri="{0D108BD9-81ED-4DB2-BD59-A6C34878D82A}">
                    <a16:rowId xmlns:a16="http://schemas.microsoft.com/office/drawing/2014/main" val="2533465917"/>
                  </a:ext>
                </a:extLst>
              </a:tr>
              <a:tr h="989595">
                <a:tc>
                  <a:txBody>
                    <a:bodyPr/>
                    <a:lstStyle/>
                    <a:p>
                      <a:r>
                        <a:rPr lang="en-US" dirty="0"/>
                        <a:t>Cencora Discussion Guide </a:t>
                      </a:r>
                    </a:p>
                  </a:txBody>
                  <a:tcPr anchor="ctr"/>
                </a:tc>
                <a:tc>
                  <a:txBody>
                    <a:bodyPr/>
                    <a:lstStyle/>
                    <a:p>
                      <a:pPr algn="ctr"/>
                      <a:endParaRPr lang="en-US" dirty="0"/>
                    </a:p>
                  </a:txBody>
                  <a:tcPr anchor="ctr"/>
                </a:tc>
                <a:extLst>
                  <a:ext uri="{0D108BD9-81ED-4DB2-BD59-A6C34878D82A}">
                    <a16:rowId xmlns:a16="http://schemas.microsoft.com/office/drawing/2014/main" val="4245475539"/>
                  </a:ext>
                </a:extLst>
              </a:tr>
            </a:tbl>
          </a:graphicData>
        </a:graphic>
      </p:graphicFrame>
      <p:graphicFrame>
        <p:nvGraphicFramePr>
          <p:cNvPr id="7" name="Object 6">
            <a:extLst>
              <a:ext uri="{FF2B5EF4-FFF2-40B4-BE49-F238E27FC236}">
                <a16:creationId xmlns:a16="http://schemas.microsoft.com/office/drawing/2014/main" id="{4AF310EB-C5FC-4013-50BB-B8FDDBA2033C}"/>
              </a:ext>
            </a:extLst>
          </p:cNvPr>
          <p:cNvGraphicFramePr>
            <a:graphicFrameLocks noChangeAspect="1"/>
          </p:cNvGraphicFramePr>
          <p:nvPr>
            <p:extLst>
              <p:ext uri="{D42A27DB-BD31-4B8C-83A1-F6EECF244321}">
                <p14:modId xmlns:p14="http://schemas.microsoft.com/office/powerpoint/2010/main" val="3350112911"/>
              </p:ext>
            </p:extLst>
          </p:nvPr>
        </p:nvGraphicFramePr>
        <p:xfrm>
          <a:off x="5652346" y="1765300"/>
          <a:ext cx="914400" cy="806450"/>
        </p:xfrm>
        <a:graphic>
          <a:graphicData uri="http://schemas.openxmlformats.org/presentationml/2006/ole">
            <mc:AlternateContent xmlns:mc="http://schemas.openxmlformats.org/markup-compatibility/2006">
              <mc:Choice xmlns:v="urn:schemas-microsoft-com:vml" Requires="v">
                <p:oleObj name="Worksheet" showAsIcon="1" r:id="rId2" imgW="914608" imgH="806335" progId="Excel.Sheet.12">
                  <p:embed/>
                </p:oleObj>
              </mc:Choice>
              <mc:Fallback>
                <p:oleObj name="Worksheet" showAsIcon="1" r:id="rId2" imgW="914608" imgH="806335" progId="Excel.Sheet.12">
                  <p:embed/>
                  <p:pic>
                    <p:nvPicPr>
                      <p:cNvPr id="7" name="Object 6">
                        <a:extLst>
                          <a:ext uri="{FF2B5EF4-FFF2-40B4-BE49-F238E27FC236}">
                            <a16:creationId xmlns:a16="http://schemas.microsoft.com/office/drawing/2014/main" id="{4AF310EB-C5FC-4013-50BB-B8FDDBA2033C}"/>
                          </a:ext>
                        </a:extLst>
                      </p:cNvPr>
                      <p:cNvPicPr/>
                      <p:nvPr/>
                    </p:nvPicPr>
                    <p:blipFill>
                      <a:blip r:embed="rId3"/>
                      <a:stretch>
                        <a:fillRect/>
                      </a:stretch>
                    </p:blipFill>
                    <p:spPr>
                      <a:xfrm>
                        <a:off x="5652346" y="1765300"/>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0ACEE20-007C-F609-F6C6-0A3CABB828B3}"/>
              </a:ext>
            </a:extLst>
          </p:cNvPr>
          <p:cNvGraphicFramePr>
            <a:graphicFrameLocks noChangeAspect="1"/>
          </p:cNvGraphicFramePr>
          <p:nvPr>
            <p:extLst>
              <p:ext uri="{D42A27DB-BD31-4B8C-83A1-F6EECF244321}">
                <p14:modId xmlns:p14="http://schemas.microsoft.com/office/powerpoint/2010/main" val="1122416787"/>
              </p:ext>
            </p:extLst>
          </p:nvPr>
        </p:nvGraphicFramePr>
        <p:xfrm>
          <a:off x="5652346" y="2699807"/>
          <a:ext cx="914400" cy="806450"/>
        </p:xfrm>
        <a:graphic>
          <a:graphicData uri="http://schemas.openxmlformats.org/presentationml/2006/ole">
            <mc:AlternateContent xmlns:mc="http://schemas.openxmlformats.org/markup-compatibility/2006">
              <mc:Choice xmlns:v="urn:schemas-microsoft-com:vml" Requires="v">
                <p:oleObj name="Document" showAsIcon="1" r:id="rId4" imgW="914608" imgH="806335" progId="Word.Document.12">
                  <p:embed/>
                </p:oleObj>
              </mc:Choice>
              <mc:Fallback>
                <p:oleObj name="Document" showAsIcon="1" r:id="rId4" imgW="914608" imgH="806335" progId="Word.Document.12">
                  <p:embed/>
                  <p:pic>
                    <p:nvPicPr>
                      <p:cNvPr id="8" name="Object 7">
                        <a:extLst>
                          <a:ext uri="{FF2B5EF4-FFF2-40B4-BE49-F238E27FC236}">
                            <a16:creationId xmlns:a16="http://schemas.microsoft.com/office/drawing/2014/main" id="{00ACEE20-007C-F609-F6C6-0A3CABB828B3}"/>
                          </a:ext>
                        </a:extLst>
                      </p:cNvPr>
                      <p:cNvPicPr/>
                      <p:nvPr/>
                    </p:nvPicPr>
                    <p:blipFill>
                      <a:blip r:embed="rId5"/>
                      <a:stretch>
                        <a:fillRect/>
                      </a:stretch>
                    </p:blipFill>
                    <p:spPr>
                      <a:xfrm>
                        <a:off x="5652346" y="2699807"/>
                        <a:ext cx="914400" cy="8064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3D026A0-62ED-0288-48FD-A08EF0F462F6}"/>
              </a:ext>
            </a:extLst>
          </p:cNvPr>
          <p:cNvGraphicFramePr>
            <a:graphicFrameLocks noChangeAspect="1"/>
          </p:cNvGraphicFramePr>
          <p:nvPr>
            <p:extLst>
              <p:ext uri="{D42A27DB-BD31-4B8C-83A1-F6EECF244321}">
                <p14:modId xmlns:p14="http://schemas.microsoft.com/office/powerpoint/2010/main" val="707061545"/>
              </p:ext>
            </p:extLst>
          </p:nvPr>
        </p:nvGraphicFramePr>
        <p:xfrm>
          <a:off x="5652346" y="3678554"/>
          <a:ext cx="914400" cy="806450"/>
        </p:xfrm>
        <a:graphic>
          <a:graphicData uri="http://schemas.openxmlformats.org/presentationml/2006/ole">
            <mc:AlternateContent xmlns:mc="http://schemas.openxmlformats.org/markup-compatibility/2006">
              <mc:Choice xmlns:v="urn:schemas-microsoft-com:vml" Requires="v">
                <p:oleObj name="Document" showAsIcon="1" r:id="rId6" imgW="914608" imgH="806335" progId="Word.Document.12">
                  <p:embed/>
                </p:oleObj>
              </mc:Choice>
              <mc:Fallback>
                <p:oleObj name="Document" showAsIcon="1" r:id="rId6" imgW="914608" imgH="806335" progId="Word.Document.12">
                  <p:embed/>
                  <p:pic>
                    <p:nvPicPr>
                      <p:cNvPr id="10" name="Object 9">
                        <a:extLst>
                          <a:ext uri="{FF2B5EF4-FFF2-40B4-BE49-F238E27FC236}">
                            <a16:creationId xmlns:a16="http://schemas.microsoft.com/office/drawing/2014/main" id="{23D026A0-62ED-0288-48FD-A08EF0F462F6}"/>
                          </a:ext>
                        </a:extLst>
                      </p:cNvPr>
                      <p:cNvPicPr/>
                      <p:nvPr/>
                    </p:nvPicPr>
                    <p:blipFill>
                      <a:blip r:embed="rId7"/>
                      <a:stretch>
                        <a:fillRect/>
                      </a:stretch>
                    </p:blipFill>
                    <p:spPr>
                      <a:xfrm>
                        <a:off x="5652346" y="367855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5165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Project methodology (contd.)</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5</a:t>
            </a:fld>
            <a:endParaRPr lang="en-US" dirty="0"/>
          </a:p>
        </p:txBody>
      </p:sp>
      <p:sp>
        <p:nvSpPr>
          <p:cNvPr id="11" name="Rectangle 10">
            <a:extLst>
              <a:ext uri="{FF2B5EF4-FFF2-40B4-BE49-F238E27FC236}">
                <a16:creationId xmlns:a16="http://schemas.microsoft.com/office/drawing/2014/main" id="{ACF612C2-6AC6-6043-8432-A425172C37F7}"/>
              </a:ext>
            </a:extLst>
          </p:cNvPr>
          <p:cNvSpPr/>
          <p:nvPr/>
        </p:nvSpPr>
        <p:spPr>
          <a:xfrm>
            <a:off x="650030" y="1409700"/>
            <a:ext cx="2450928" cy="3594100"/>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12" name="TextBox 11">
            <a:extLst>
              <a:ext uri="{FF2B5EF4-FFF2-40B4-BE49-F238E27FC236}">
                <a16:creationId xmlns:a16="http://schemas.microsoft.com/office/drawing/2014/main" id="{CCAD7C88-1291-BA6C-CFF1-72927B1C7419}"/>
              </a:ext>
            </a:extLst>
          </p:cNvPr>
          <p:cNvSpPr txBox="1"/>
          <p:nvPr/>
        </p:nvSpPr>
        <p:spPr>
          <a:xfrm>
            <a:off x="795130" y="1458615"/>
            <a:ext cx="2035534" cy="3468985"/>
          </a:xfrm>
          <a:prstGeom prst="rect">
            <a:avLst/>
          </a:prstGeom>
        </p:spPr>
        <p:txBody>
          <a:bodyPr vert="horz" wrap="square" lIns="0" tIns="0" rIns="0" bIns="0" rtlCol="0" anchor="t" anchorCtr="0">
            <a:noAutofit/>
          </a:bodyPr>
          <a:lstStyle/>
          <a:p>
            <a:pPr marL="285750" indent="-285750" algn="l">
              <a:buFont typeface="Arial" panose="020B0604020202020204" pitchFamily="34" charset="0"/>
              <a:buChar char="•"/>
            </a:pPr>
            <a:r>
              <a:rPr lang="en-US" sz="1100" dirty="0">
                <a:solidFill>
                  <a:schemeClr val="tx2"/>
                </a:solidFill>
              </a:rPr>
              <a:t>Cencora conducted a total of </a:t>
            </a:r>
            <a:r>
              <a:rPr lang="en-US" sz="1100" b="1" dirty="0">
                <a:solidFill>
                  <a:schemeClr val="tx2"/>
                </a:solidFill>
              </a:rPr>
              <a:t>4</a:t>
            </a:r>
            <a:r>
              <a:rPr lang="en-US" sz="1100" dirty="0">
                <a:solidFill>
                  <a:schemeClr val="tx2"/>
                </a:solidFill>
              </a:rPr>
              <a:t> follow-up interviews, 30- minutes each</a:t>
            </a:r>
          </a:p>
          <a:p>
            <a:pPr marL="285750" indent="-285750" algn="l">
              <a:buFont typeface="Arial" panose="020B0604020202020204" pitchFamily="34" charset="0"/>
              <a:buChar char="•"/>
            </a:pPr>
            <a:endParaRPr lang="en-US" sz="1100" dirty="0">
              <a:solidFill>
                <a:schemeClr val="tx2"/>
              </a:solidFill>
            </a:endParaRPr>
          </a:p>
          <a:p>
            <a:pPr marL="285750" indent="-285750" algn="l">
              <a:buFont typeface="Arial" panose="020B0604020202020204" pitchFamily="34" charset="0"/>
              <a:buChar char="•"/>
            </a:pPr>
            <a:r>
              <a:rPr lang="en-US" sz="1100" dirty="0">
                <a:solidFill>
                  <a:schemeClr val="tx2"/>
                </a:solidFill>
              </a:rPr>
              <a:t>Blinded respondents:</a:t>
            </a:r>
          </a:p>
          <a:p>
            <a:pPr marL="742950" lvl="1" indent="-285750">
              <a:buFont typeface="Arial" panose="020B0604020202020204" pitchFamily="34" charset="0"/>
              <a:buChar char="•"/>
            </a:pPr>
            <a:r>
              <a:rPr lang="en-US" sz="1100" b="1" dirty="0">
                <a:solidFill>
                  <a:schemeClr val="tx2"/>
                </a:solidFill>
              </a:rPr>
              <a:t>2</a:t>
            </a:r>
            <a:r>
              <a:rPr lang="en-US" sz="1100" dirty="0">
                <a:solidFill>
                  <a:schemeClr val="tx2"/>
                </a:solidFill>
              </a:rPr>
              <a:t> out of </a:t>
            </a:r>
            <a:r>
              <a:rPr lang="en-US" sz="1100" b="1" dirty="0">
                <a:solidFill>
                  <a:schemeClr val="tx2"/>
                </a:solidFill>
              </a:rPr>
              <a:t>3</a:t>
            </a:r>
            <a:r>
              <a:rPr lang="en-US" sz="1100" dirty="0">
                <a:solidFill>
                  <a:schemeClr val="tx2"/>
                </a:solidFill>
              </a:rPr>
              <a:t> blinded survey respondents participated in the follow-up interviews</a:t>
            </a:r>
            <a:endParaRPr lang="en-US" sz="1100" dirty="0">
              <a:solidFill>
                <a:schemeClr val="tx2"/>
              </a:solidFill>
              <a:cs typeface="Arial"/>
            </a:endParaRPr>
          </a:p>
          <a:p>
            <a:pPr marL="285750" indent="-285750">
              <a:buFont typeface="Arial" panose="020B0604020202020204" pitchFamily="34" charset="0"/>
              <a:buChar char="•"/>
            </a:pPr>
            <a:endParaRPr lang="en-US" sz="1100" dirty="0">
              <a:solidFill>
                <a:schemeClr val="tx2"/>
              </a:solidFill>
            </a:endParaRPr>
          </a:p>
          <a:p>
            <a:pPr marL="285750" indent="-285750">
              <a:buFont typeface="Arial" panose="020B0604020202020204" pitchFamily="34" charset="0"/>
              <a:buChar char="•"/>
            </a:pPr>
            <a:r>
              <a:rPr lang="en-US" sz="1100" dirty="0">
                <a:solidFill>
                  <a:schemeClr val="tx2"/>
                </a:solidFill>
              </a:rPr>
              <a:t>Unblinded respondents:</a:t>
            </a:r>
          </a:p>
          <a:p>
            <a:pPr marL="742950" lvl="1" indent="-285750">
              <a:buFont typeface="Arial" panose="020B0604020202020204" pitchFamily="34" charset="0"/>
              <a:buChar char="•"/>
            </a:pPr>
            <a:r>
              <a:rPr lang="en-US" sz="1100" dirty="0">
                <a:solidFill>
                  <a:schemeClr val="tx2"/>
                </a:solidFill>
              </a:rPr>
              <a:t>NICA recommended </a:t>
            </a:r>
            <a:r>
              <a:rPr lang="en-US" sz="1100" b="1" dirty="0">
                <a:solidFill>
                  <a:schemeClr val="tx2"/>
                </a:solidFill>
              </a:rPr>
              <a:t>5</a:t>
            </a:r>
            <a:r>
              <a:rPr lang="en-US" sz="1100" dirty="0">
                <a:solidFill>
                  <a:schemeClr val="tx2"/>
                </a:solidFill>
              </a:rPr>
              <a:t> additional individuals for follow-up interviews, out of which </a:t>
            </a:r>
            <a:r>
              <a:rPr lang="en-US" sz="1100" b="1" dirty="0">
                <a:solidFill>
                  <a:schemeClr val="tx2"/>
                </a:solidFill>
              </a:rPr>
              <a:t>2</a:t>
            </a:r>
            <a:r>
              <a:rPr lang="en-US" sz="1100" dirty="0">
                <a:solidFill>
                  <a:schemeClr val="tx2"/>
                </a:solidFill>
              </a:rPr>
              <a:t> participated</a:t>
            </a:r>
          </a:p>
          <a:p>
            <a:pPr marL="285750" indent="-285750" algn="l">
              <a:buFont typeface="Arial" panose="020B0604020202020204" pitchFamily="34" charset="0"/>
              <a:buChar char="•"/>
            </a:pPr>
            <a:endParaRPr lang="en-US" sz="1100" dirty="0">
              <a:solidFill>
                <a:schemeClr val="tx2"/>
              </a:solidFill>
            </a:endParaRPr>
          </a:p>
        </p:txBody>
      </p:sp>
      <p:sp>
        <p:nvSpPr>
          <p:cNvPr id="13" name="Rectangle 12">
            <a:extLst>
              <a:ext uri="{FF2B5EF4-FFF2-40B4-BE49-F238E27FC236}">
                <a16:creationId xmlns:a16="http://schemas.microsoft.com/office/drawing/2014/main" id="{D245A4A6-CA93-276D-66CC-1086FCB28199}"/>
              </a:ext>
            </a:extLst>
          </p:cNvPr>
          <p:cNvSpPr/>
          <p:nvPr/>
        </p:nvSpPr>
        <p:spPr>
          <a:xfrm>
            <a:off x="650079" y="819150"/>
            <a:ext cx="2450929" cy="590550"/>
          </a:xfrm>
          <a:prstGeom prst="rect">
            <a:avLst/>
          </a:prstGeom>
          <a:solidFill>
            <a:schemeClr val="accent3"/>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Step 3: </a:t>
            </a:r>
          </a:p>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Cencora interview outreach</a:t>
            </a:r>
          </a:p>
        </p:txBody>
      </p:sp>
      <p:sp>
        <p:nvSpPr>
          <p:cNvPr id="14" name="Rectangle 13">
            <a:extLst>
              <a:ext uri="{FF2B5EF4-FFF2-40B4-BE49-F238E27FC236}">
                <a16:creationId xmlns:a16="http://schemas.microsoft.com/office/drawing/2014/main" id="{19786673-23E4-16E5-D707-B792DC36BDF2}"/>
              </a:ext>
            </a:extLst>
          </p:cNvPr>
          <p:cNvSpPr/>
          <p:nvPr/>
        </p:nvSpPr>
        <p:spPr>
          <a:xfrm>
            <a:off x="3291843" y="1409700"/>
            <a:ext cx="2637095" cy="3594100"/>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15" name="TextBox 14">
            <a:extLst>
              <a:ext uri="{FF2B5EF4-FFF2-40B4-BE49-F238E27FC236}">
                <a16:creationId xmlns:a16="http://schemas.microsoft.com/office/drawing/2014/main" id="{B293FBBE-3909-929A-41BF-A07EA310B46D}"/>
              </a:ext>
            </a:extLst>
          </p:cNvPr>
          <p:cNvSpPr txBox="1"/>
          <p:nvPr/>
        </p:nvSpPr>
        <p:spPr>
          <a:xfrm>
            <a:off x="3392362" y="1458150"/>
            <a:ext cx="2420040" cy="2889715"/>
          </a:xfrm>
          <a:prstGeom prst="rect">
            <a:avLst/>
          </a:prstGeom>
        </p:spPr>
        <p:txBody>
          <a:bodyPr vert="horz" wrap="square" lIns="0" tIns="0" rIns="0" bIns="0" rtlCol="0" anchor="t" anchorCtr="0">
            <a:noAutofit/>
          </a:bodyPr>
          <a:lstStyle/>
          <a:p>
            <a:pPr marL="285750" indent="-285750">
              <a:buFont typeface="Arial" panose="020B0604020202020204" pitchFamily="34" charset="0"/>
              <a:buChar char="•"/>
            </a:pPr>
            <a:r>
              <a:rPr lang="en-US" sz="1100" dirty="0">
                <a:solidFill>
                  <a:schemeClr val="tx2"/>
                </a:solidFill>
              </a:rPr>
              <a:t>After extensive outreach efforts, Cencora closed the study with:</a:t>
            </a:r>
          </a:p>
          <a:p>
            <a:pPr marL="285750" indent="-285750" algn="l">
              <a:buFont typeface="Arial" panose="020B0604020202020204" pitchFamily="34" charset="0"/>
              <a:buChar char="•"/>
            </a:pPr>
            <a:endParaRPr lang="en-US" sz="1100" dirty="0">
              <a:solidFill>
                <a:schemeClr val="tx2"/>
              </a:solidFill>
            </a:endParaRPr>
          </a:p>
          <a:p>
            <a:pPr marL="285750" indent="-285750" algn="l">
              <a:buFont typeface="Arial" panose="020B0604020202020204" pitchFamily="34" charset="0"/>
              <a:buChar char="•"/>
            </a:pPr>
            <a:r>
              <a:rPr lang="en-US" sz="1100" b="1" dirty="0">
                <a:solidFill>
                  <a:schemeClr val="tx2"/>
                </a:solidFill>
              </a:rPr>
              <a:t>6</a:t>
            </a:r>
            <a:r>
              <a:rPr lang="en-US" sz="1100" dirty="0">
                <a:solidFill>
                  <a:schemeClr val="tx2"/>
                </a:solidFill>
              </a:rPr>
              <a:t> survey responses in total: </a:t>
            </a:r>
            <a:r>
              <a:rPr lang="en-US" sz="1100" b="1" dirty="0">
                <a:solidFill>
                  <a:schemeClr val="tx2"/>
                </a:solidFill>
              </a:rPr>
              <a:t>3</a:t>
            </a:r>
            <a:r>
              <a:rPr lang="en-US" sz="1100" dirty="0">
                <a:solidFill>
                  <a:schemeClr val="tx2"/>
                </a:solidFill>
              </a:rPr>
              <a:t> unblinded and </a:t>
            </a:r>
            <a:r>
              <a:rPr lang="en-US" sz="1100" b="1" dirty="0">
                <a:solidFill>
                  <a:schemeClr val="tx2"/>
                </a:solidFill>
              </a:rPr>
              <a:t>3</a:t>
            </a:r>
            <a:r>
              <a:rPr lang="en-US" sz="1100" dirty="0">
                <a:solidFill>
                  <a:schemeClr val="tx2"/>
                </a:solidFill>
              </a:rPr>
              <a:t> blinded</a:t>
            </a:r>
          </a:p>
          <a:p>
            <a:pPr marL="285750" indent="-285750" algn="l">
              <a:buFont typeface="Arial" panose="020B0604020202020204" pitchFamily="34" charset="0"/>
              <a:buChar char="•"/>
            </a:pPr>
            <a:endParaRPr lang="en-US" sz="1100" dirty="0">
              <a:solidFill>
                <a:schemeClr val="tx2"/>
              </a:solidFill>
            </a:endParaRPr>
          </a:p>
          <a:p>
            <a:pPr marL="285750" indent="-285750">
              <a:buFont typeface="Arial" panose="020B0604020202020204" pitchFamily="34" charset="0"/>
              <a:buChar char="•"/>
            </a:pPr>
            <a:r>
              <a:rPr lang="en-US" sz="1100" b="1" dirty="0">
                <a:solidFill>
                  <a:schemeClr val="tx2"/>
                </a:solidFill>
              </a:rPr>
              <a:t>4</a:t>
            </a:r>
            <a:r>
              <a:rPr lang="en-US" sz="1100" dirty="0">
                <a:solidFill>
                  <a:schemeClr val="tx2"/>
                </a:solidFill>
              </a:rPr>
              <a:t> follow-up interviews in total: </a:t>
            </a:r>
            <a:r>
              <a:rPr lang="en-US" sz="1100" b="1" dirty="0">
                <a:solidFill>
                  <a:schemeClr val="tx2"/>
                </a:solidFill>
              </a:rPr>
              <a:t>2</a:t>
            </a:r>
            <a:r>
              <a:rPr lang="en-US" sz="1100" dirty="0">
                <a:solidFill>
                  <a:schemeClr val="tx2"/>
                </a:solidFill>
              </a:rPr>
              <a:t> unblinded and </a:t>
            </a:r>
            <a:r>
              <a:rPr lang="en-US" sz="1100" b="1" dirty="0">
                <a:solidFill>
                  <a:schemeClr val="tx2"/>
                </a:solidFill>
              </a:rPr>
              <a:t>2</a:t>
            </a:r>
            <a:r>
              <a:rPr lang="en-US" sz="1100" dirty="0">
                <a:solidFill>
                  <a:schemeClr val="tx2"/>
                </a:solidFill>
              </a:rPr>
              <a:t> blinded</a:t>
            </a:r>
            <a:endParaRPr lang="en-US" sz="1100" dirty="0">
              <a:solidFill>
                <a:schemeClr val="tx2"/>
              </a:solidFill>
              <a:cs typeface="Arial"/>
            </a:endParaRPr>
          </a:p>
          <a:p>
            <a:pPr marL="285750" indent="-285750" algn="l">
              <a:buFont typeface="Arial" panose="020B0604020202020204" pitchFamily="34" charset="0"/>
              <a:buChar char="•"/>
            </a:pPr>
            <a:endParaRPr lang="en-US" sz="1100" dirty="0">
              <a:solidFill>
                <a:schemeClr val="tx2"/>
              </a:solidFill>
            </a:endParaRPr>
          </a:p>
          <a:p>
            <a:pPr marL="285750" indent="-285750" algn="l">
              <a:buFont typeface="Arial" panose="020B0604020202020204" pitchFamily="34" charset="0"/>
              <a:buChar char="•"/>
            </a:pPr>
            <a:endParaRPr lang="en-US" sz="1100" dirty="0">
              <a:solidFill>
                <a:schemeClr val="tx2"/>
              </a:solidFill>
            </a:endParaRPr>
          </a:p>
          <a:p>
            <a:pPr marL="285750" indent="-285750" algn="l">
              <a:buFont typeface="Arial" panose="020B0604020202020204" pitchFamily="34" charset="0"/>
              <a:buChar char="•"/>
            </a:pPr>
            <a:r>
              <a:rPr lang="en-US" sz="1100" dirty="0">
                <a:solidFill>
                  <a:schemeClr val="tx2"/>
                </a:solidFill>
              </a:rPr>
              <a:t>Board members of NICA were not paid by Cencora for their participation in this study, per NICA rules</a:t>
            </a:r>
          </a:p>
          <a:p>
            <a:pPr marL="285750" indent="-285750" algn="l">
              <a:buFont typeface="Arial" panose="020B0604020202020204" pitchFamily="34" charset="0"/>
              <a:buChar char="•"/>
            </a:pPr>
            <a:endParaRPr lang="en-US" sz="1100" dirty="0">
              <a:solidFill>
                <a:schemeClr val="tx2"/>
              </a:solidFill>
            </a:endParaRPr>
          </a:p>
        </p:txBody>
      </p:sp>
      <p:sp>
        <p:nvSpPr>
          <p:cNvPr id="16" name="Rectangle 15">
            <a:extLst>
              <a:ext uri="{FF2B5EF4-FFF2-40B4-BE49-F238E27FC236}">
                <a16:creationId xmlns:a16="http://schemas.microsoft.com/office/drawing/2014/main" id="{1F317D4A-63D4-2BBF-933E-6340DCDBA416}"/>
              </a:ext>
            </a:extLst>
          </p:cNvPr>
          <p:cNvSpPr/>
          <p:nvPr/>
        </p:nvSpPr>
        <p:spPr>
          <a:xfrm>
            <a:off x="3291895" y="819150"/>
            <a:ext cx="2637095" cy="590550"/>
          </a:xfrm>
          <a:prstGeom prst="rect">
            <a:avLst/>
          </a:prstGeom>
          <a:solidFill>
            <a:schemeClr val="accent4"/>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Step 4: </a:t>
            </a:r>
          </a:p>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Cencora final study targets</a:t>
            </a:r>
          </a:p>
        </p:txBody>
      </p:sp>
      <p:sp>
        <p:nvSpPr>
          <p:cNvPr id="17" name="Rectangle 16">
            <a:extLst>
              <a:ext uri="{FF2B5EF4-FFF2-40B4-BE49-F238E27FC236}">
                <a16:creationId xmlns:a16="http://schemas.microsoft.com/office/drawing/2014/main" id="{18278013-E9AD-EBB4-725E-BFFBDE37DAB7}"/>
              </a:ext>
            </a:extLst>
          </p:cNvPr>
          <p:cNvSpPr/>
          <p:nvPr/>
        </p:nvSpPr>
        <p:spPr>
          <a:xfrm>
            <a:off x="6096316" y="1434635"/>
            <a:ext cx="2504989" cy="3594100"/>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a:solidFill>
                <a:schemeClr val="tx2"/>
              </a:solidFill>
              <a:cs typeface="Arial" panose="020B0604020202020204" pitchFamily="34" charset="0"/>
            </a:endParaRPr>
          </a:p>
        </p:txBody>
      </p:sp>
      <p:sp>
        <p:nvSpPr>
          <p:cNvPr id="18" name="TextBox 17">
            <a:extLst>
              <a:ext uri="{FF2B5EF4-FFF2-40B4-BE49-F238E27FC236}">
                <a16:creationId xmlns:a16="http://schemas.microsoft.com/office/drawing/2014/main" id="{31B18436-DA4F-B007-B9FC-BF095E8CB482}"/>
              </a:ext>
            </a:extLst>
          </p:cNvPr>
          <p:cNvSpPr txBox="1"/>
          <p:nvPr/>
        </p:nvSpPr>
        <p:spPr>
          <a:xfrm>
            <a:off x="6217919" y="1492115"/>
            <a:ext cx="2276051" cy="2889715"/>
          </a:xfrm>
          <a:prstGeom prst="rect">
            <a:avLst/>
          </a:prstGeom>
        </p:spPr>
        <p:txBody>
          <a:bodyPr vert="horz" wrap="square" lIns="0" tIns="0" rIns="0" bIns="0" rtlCol="0" anchor="t" anchorCtr="0">
            <a:noAutofit/>
          </a:bodyPr>
          <a:lstStyle/>
          <a:p>
            <a:pPr marL="285750" indent="-285750" algn="l">
              <a:buFont typeface="Arial" panose="020B0604020202020204" pitchFamily="34" charset="0"/>
              <a:buChar char="•"/>
            </a:pPr>
            <a:r>
              <a:rPr lang="en-US" sz="1100" dirty="0">
                <a:solidFill>
                  <a:schemeClr val="tx2"/>
                </a:solidFill>
              </a:rPr>
              <a:t>Cencora has prepared a final report with findings from both the surveys and interviews</a:t>
            </a:r>
          </a:p>
          <a:p>
            <a:pPr marL="285750" indent="-285750" algn="l">
              <a:buFont typeface="Arial" panose="020B0604020202020204" pitchFamily="34" charset="0"/>
              <a:buChar char="•"/>
            </a:pPr>
            <a:endParaRPr lang="en-US" sz="1100" dirty="0">
              <a:solidFill>
                <a:schemeClr val="tx2"/>
              </a:solidFill>
            </a:endParaRPr>
          </a:p>
          <a:p>
            <a:pPr marL="285750" indent="-285750">
              <a:buFont typeface="Arial" panose="020B0604020202020204" pitchFamily="34" charset="0"/>
              <a:buChar char="•"/>
            </a:pPr>
            <a:r>
              <a:rPr lang="en-US" sz="1100" dirty="0">
                <a:solidFill>
                  <a:schemeClr val="tx2"/>
                </a:solidFill>
              </a:rPr>
              <a:t>Report also includes summary of screener analyses of NICA’s original target outreach of 1,292 respondents who met the screening criteria</a:t>
            </a:r>
            <a:endParaRPr lang="en-US" sz="1100" dirty="0">
              <a:solidFill>
                <a:schemeClr val="tx2"/>
              </a:solidFill>
              <a:cs typeface="Arial"/>
            </a:endParaRPr>
          </a:p>
          <a:p>
            <a:pPr marL="285750" indent="-285750" algn="l">
              <a:buFont typeface="Arial" panose="020B0604020202020204" pitchFamily="34" charset="0"/>
              <a:buChar char="•"/>
            </a:pPr>
            <a:endParaRPr lang="en-US" sz="1100" dirty="0">
              <a:solidFill>
                <a:schemeClr val="tx2"/>
              </a:solidFill>
            </a:endParaRPr>
          </a:p>
          <a:p>
            <a:pPr marL="285750" indent="-285750">
              <a:buFont typeface="Arial" panose="020B0604020202020204" pitchFamily="34" charset="0"/>
              <a:buChar char="•"/>
            </a:pPr>
            <a:endParaRPr lang="en-US" sz="1100" dirty="0">
              <a:solidFill>
                <a:schemeClr val="tx2"/>
              </a:solidFill>
            </a:endParaRPr>
          </a:p>
          <a:p>
            <a:pPr marL="285750" indent="-285750" algn="l">
              <a:buFont typeface="Arial" panose="020B0604020202020204" pitchFamily="34" charset="0"/>
              <a:buChar char="•"/>
            </a:pPr>
            <a:endParaRPr lang="en-US" sz="1100" dirty="0">
              <a:solidFill>
                <a:schemeClr val="tx2"/>
              </a:solidFill>
            </a:endParaRPr>
          </a:p>
        </p:txBody>
      </p:sp>
      <p:sp>
        <p:nvSpPr>
          <p:cNvPr id="19" name="Rectangle 18">
            <a:extLst>
              <a:ext uri="{FF2B5EF4-FFF2-40B4-BE49-F238E27FC236}">
                <a16:creationId xmlns:a16="http://schemas.microsoft.com/office/drawing/2014/main" id="{414BDCA7-EC7C-F17B-EE32-7CC2787F1007}"/>
              </a:ext>
            </a:extLst>
          </p:cNvPr>
          <p:cNvSpPr/>
          <p:nvPr/>
        </p:nvSpPr>
        <p:spPr>
          <a:xfrm>
            <a:off x="6096317" y="819150"/>
            <a:ext cx="2504990" cy="615485"/>
          </a:xfrm>
          <a:prstGeom prst="rect">
            <a:avLst/>
          </a:prstGeom>
          <a:solidFill>
            <a:schemeClr val="accent6"/>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Step 5: </a:t>
            </a:r>
          </a:p>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r>
              <a:rPr lang="en-US" sz="1400" b="1" dirty="0">
                <a:solidFill>
                  <a:schemeClr val="bg1"/>
                </a:solidFill>
                <a:cs typeface="Arial" panose="020B0604020202020204" pitchFamily="34" charset="0"/>
              </a:rPr>
              <a:t>Cencora final report</a:t>
            </a:r>
          </a:p>
        </p:txBody>
      </p:sp>
    </p:spTree>
    <p:extLst>
      <p:ext uri="{BB962C8B-B14F-4D97-AF65-F5344CB8AC3E}">
        <p14:creationId xmlns:p14="http://schemas.microsoft.com/office/powerpoint/2010/main" val="323202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E4BB-E901-5615-0C66-77D5F27FC090}"/>
              </a:ext>
            </a:extLst>
          </p:cNvPr>
          <p:cNvSpPr>
            <a:spLocks noGrp="1"/>
          </p:cNvSpPr>
          <p:nvPr>
            <p:ph type="title"/>
          </p:nvPr>
        </p:nvSpPr>
        <p:spPr/>
        <p:txBody>
          <a:bodyPr/>
          <a:lstStyle/>
          <a:p>
            <a:r>
              <a:rPr lang="en-US" noProof="0" dirty="0"/>
              <a:t>Respondent Demographics</a:t>
            </a:r>
            <a:br>
              <a:rPr lang="en-US" noProof="0" dirty="0"/>
            </a:br>
            <a:r>
              <a:rPr lang="en-US" noProof="0" dirty="0"/>
              <a:t> - NICA Target </a:t>
            </a:r>
            <a:r>
              <a:rPr lang="en-US" dirty="0"/>
              <a:t>L</a:t>
            </a:r>
            <a:r>
              <a:rPr lang="en-US" noProof="0" dirty="0"/>
              <a:t>ist</a:t>
            </a:r>
            <a:br>
              <a:rPr lang="en-US" noProof="0" dirty="0"/>
            </a:br>
            <a:r>
              <a:rPr lang="en-US" noProof="0" dirty="0"/>
              <a:t> - Final Study </a:t>
            </a:r>
            <a:r>
              <a:rPr lang="en-US" dirty="0"/>
              <a:t>R</a:t>
            </a:r>
            <a:r>
              <a:rPr lang="en-US" noProof="0" dirty="0"/>
              <a:t>espondents</a:t>
            </a:r>
          </a:p>
        </p:txBody>
      </p:sp>
      <p:sp>
        <p:nvSpPr>
          <p:cNvPr id="3" name="Date Placeholder 2">
            <a:extLst>
              <a:ext uri="{FF2B5EF4-FFF2-40B4-BE49-F238E27FC236}">
                <a16:creationId xmlns:a16="http://schemas.microsoft.com/office/drawing/2014/main" id="{4BE49938-A2B0-717F-CDC0-F725B25A32EB}"/>
              </a:ext>
            </a:extLst>
          </p:cNvPr>
          <p:cNvSpPr>
            <a:spLocks noGrp="1"/>
          </p:cNvSpPr>
          <p:nvPr>
            <p:ph type="dt" sz="half" idx="10"/>
          </p:nvPr>
        </p:nvSpPr>
        <p:spPr/>
        <p:txBody>
          <a:bodyPr/>
          <a:lstStyle/>
          <a:p>
            <a:fld id="{33A5B249-B882-43D0-A8A9-928B796F3270}" type="datetime1">
              <a:rPr lang="en-US" smtClean="0"/>
              <a:t>8/30/2024</a:t>
            </a:fld>
            <a:endParaRPr lang="en-US" dirty="0"/>
          </a:p>
        </p:txBody>
      </p:sp>
      <p:sp>
        <p:nvSpPr>
          <p:cNvPr id="4" name="Footer Placeholder 3">
            <a:extLst>
              <a:ext uri="{FF2B5EF4-FFF2-40B4-BE49-F238E27FC236}">
                <a16:creationId xmlns:a16="http://schemas.microsoft.com/office/drawing/2014/main" id="{94D4B394-F78A-3542-FF64-704431D03B27}"/>
              </a:ext>
            </a:extLst>
          </p:cNvPr>
          <p:cNvSpPr>
            <a:spLocks noGrp="1"/>
          </p:cNvSpPr>
          <p:nvPr>
            <p:ph type="ftr" sz="quarter" idx="11"/>
          </p:nvPr>
        </p:nvSpPr>
        <p:spPr/>
        <p:txBody>
          <a:bodyPr/>
          <a:lstStyle/>
          <a:p>
            <a:r>
              <a:rPr lang="en-US" dirty="0"/>
              <a:t>Confidential </a:t>
            </a:r>
          </a:p>
        </p:txBody>
      </p:sp>
      <p:sp>
        <p:nvSpPr>
          <p:cNvPr id="5" name="Slide Number Placeholder 4">
            <a:extLst>
              <a:ext uri="{FF2B5EF4-FFF2-40B4-BE49-F238E27FC236}">
                <a16:creationId xmlns:a16="http://schemas.microsoft.com/office/drawing/2014/main" id="{2F5571BC-7BCC-2B30-9365-5FF2AB5883DD}"/>
              </a:ext>
            </a:extLst>
          </p:cNvPr>
          <p:cNvSpPr>
            <a:spLocks noGrp="1"/>
          </p:cNvSpPr>
          <p:nvPr>
            <p:ph type="sldNum" sz="quarter" idx="12"/>
          </p:nvPr>
        </p:nvSpPr>
        <p:spPr/>
        <p:txBody>
          <a:bodyPr/>
          <a:lstStyle/>
          <a:p>
            <a:fld id="{7402B711-A71A-452E-950A-8AB93037233C}" type="slidenum">
              <a:rPr lang="en-US" smtClean="0"/>
              <a:pPr/>
              <a:t>6</a:t>
            </a:fld>
            <a:endParaRPr lang="en-US" dirty="0"/>
          </a:p>
        </p:txBody>
      </p:sp>
    </p:spTree>
    <p:extLst>
      <p:ext uri="{BB962C8B-B14F-4D97-AF65-F5344CB8AC3E}">
        <p14:creationId xmlns:p14="http://schemas.microsoft.com/office/powerpoint/2010/main" val="276356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Nearly 40% of respondents work in a freestanding multi-specialty infusion center</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7</a:t>
            </a:fld>
            <a:endParaRPr lang="en-US" dirty="0"/>
          </a:p>
        </p:txBody>
      </p:sp>
      <p:graphicFrame>
        <p:nvGraphicFramePr>
          <p:cNvPr id="8" name="Chart 7">
            <a:extLst>
              <a:ext uri="{FF2B5EF4-FFF2-40B4-BE49-F238E27FC236}">
                <a16:creationId xmlns:a16="http://schemas.microsoft.com/office/drawing/2014/main" id="{21496A78-3355-2076-10DC-171A62BBE7AD}"/>
              </a:ext>
            </a:extLst>
          </p:cNvPr>
          <p:cNvGraphicFramePr/>
          <p:nvPr>
            <p:extLst>
              <p:ext uri="{D42A27DB-BD31-4B8C-83A1-F6EECF244321}">
                <p14:modId xmlns:p14="http://schemas.microsoft.com/office/powerpoint/2010/main" val="703733812"/>
              </p:ext>
            </p:extLst>
          </p:nvPr>
        </p:nvGraphicFramePr>
        <p:xfrm>
          <a:off x="1090168" y="1068018"/>
          <a:ext cx="6096000" cy="37756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66C4928-9959-0224-BBD9-7F223201CEED}"/>
              </a:ext>
            </a:extLst>
          </p:cNvPr>
          <p:cNvSpPr txBox="1"/>
          <p:nvPr/>
        </p:nvSpPr>
        <p:spPr>
          <a:xfrm>
            <a:off x="626576" y="4786795"/>
            <a:ext cx="4250131" cy="388939"/>
          </a:xfrm>
          <a:prstGeom prst="rect">
            <a:avLst/>
          </a:prstGeom>
        </p:spPr>
        <p:txBody>
          <a:bodyPr vert="horz" wrap="square" lIns="0" tIns="0" rIns="0" bIns="0" rtlCol="0" anchor="t" anchorCtr="0">
            <a:noAutofit/>
          </a:bodyPr>
          <a:lstStyle/>
          <a:p>
            <a:pPr algn="l"/>
            <a:endParaRPr lang="en-US" sz="900" dirty="0"/>
          </a:p>
        </p:txBody>
      </p:sp>
      <p:sp>
        <p:nvSpPr>
          <p:cNvPr id="20" name="TextBox 19">
            <a:extLst>
              <a:ext uri="{FF2B5EF4-FFF2-40B4-BE49-F238E27FC236}">
                <a16:creationId xmlns:a16="http://schemas.microsoft.com/office/drawing/2014/main" id="{370EDE86-2E1A-813B-0A98-CF4FF63D5AB6}"/>
              </a:ext>
            </a:extLst>
          </p:cNvPr>
          <p:cNvSpPr txBox="1"/>
          <p:nvPr/>
        </p:nvSpPr>
        <p:spPr>
          <a:xfrm>
            <a:off x="465641" y="4802395"/>
            <a:ext cx="4572000" cy="230832"/>
          </a:xfrm>
          <a:prstGeom prst="rect">
            <a:avLst/>
          </a:prstGeom>
          <a:noFill/>
        </p:spPr>
        <p:txBody>
          <a:bodyPr wrap="square">
            <a:spAutoFit/>
          </a:bodyPr>
          <a:lstStyle/>
          <a:p>
            <a:r>
              <a:rPr lang="en-US" sz="900" dirty="0">
                <a:solidFill>
                  <a:schemeClr val="tx2"/>
                </a:solidFill>
              </a:rPr>
              <a:t>2. Describe your organization (Select all that apply). </a:t>
            </a:r>
          </a:p>
        </p:txBody>
      </p:sp>
      <p:sp>
        <p:nvSpPr>
          <p:cNvPr id="7" name="TextBox 6">
            <a:extLst>
              <a:ext uri="{FF2B5EF4-FFF2-40B4-BE49-F238E27FC236}">
                <a16:creationId xmlns:a16="http://schemas.microsoft.com/office/drawing/2014/main" id="{EF2AC92A-E8D5-25B9-FD2A-F25E6A108A27}"/>
              </a:ext>
            </a:extLst>
          </p:cNvPr>
          <p:cNvSpPr txBox="1"/>
          <p:nvPr/>
        </p:nvSpPr>
        <p:spPr>
          <a:xfrm>
            <a:off x="7318858" y="0"/>
            <a:ext cx="1825142" cy="307777"/>
          </a:xfrm>
          <a:prstGeom prst="rect">
            <a:avLst/>
          </a:prstGeom>
          <a:solidFill>
            <a:schemeClr val="accent1"/>
          </a:solidFill>
        </p:spPr>
        <p:txBody>
          <a:bodyPr wrap="square">
            <a:spAutoFit/>
          </a:bodyPr>
          <a:lstStyle/>
          <a:p>
            <a:pPr algn="ctr"/>
            <a:r>
              <a:rPr lang="en-US" sz="1400" dirty="0">
                <a:solidFill>
                  <a:schemeClr val="bg1"/>
                </a:solidFill>
              </a:rPr>
              <a:t>NICA Target List</a:t>
            </a:r>
          </a:p>
        </p:txBody>
      </p:sp>
      <p:sp>
        <p:nvSpPr>
          <p:cNvPr id="3" name="TextBox 1">
            <a:extLst>
              <a:ext uri="{FF2B5EF4-FFF2-40B4-BE49-F238E27FC236}">
                <a16:creationId xmlns:a16="http://schemas.microsoft.com/office/drawing/2014/main" id="{8560CD36-984C-1F12-BD2C-8FAFB933937F}"/>
              </a:ext>
            </a:extLst>
          </p:cNvPr>
          <p:cNvSpPr txBox="1"/>
          <p:nvPr/>
        </p:nvSpPr>
        <p:spPr>
          <a:xfrm>
            <a:off x="326988" y="4686458"/>
            <a:ext cx="929030" cy="200674"/>
          </a:xfrm>
          <a:prstGeom prst="rect">
            <a:avLst/>
          </a:prstGeom>
        </p:spPr>
        <p:txBody>
          <a:bodyPr vert="horz"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tx2"/>
                </a:solidFill>
              </a:rPr>
              <a:t>N=1,292</a:t>
            </a:r>
          </a:p>
        </p:txBody>
      </p:sp>
    </p:spTree>
    <p:extLst>
      <p:ext uri="{BB962C8B-B14F-4D97-AF65-F5344CB8AC3E}">
        <p14:creationId xmlns:p14="http://schemas.microsoft.com/office/powerpoint/2010/main" val="298390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43% of respondents’ primary role was clinician followed by  owners/decision-makers and operations</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8</a:t>
            </a:fld>
            <a:endParaRPr lang="en-US" dirty="0"/>
          </a:p>
        </p:txBody>
      </p:sp>
      <p:graphicFrame>
        <p:nvGraphicFramePr>
          <p:cNvPr id="8" name="Chart 7">
            <a:extLst>
              <a:ext uri="{FF2B5EF4-FFF2-40B4-BE49-F238E27FC236}">
                <a16:creationId xmlns:a16="http://schemas.microsoft.com/office/drawing/2014/main" id="{21496A78-3355-2076-10DC-171A62BBE7AD}"/>
              </a:ext>
            </a:extLst>
          </p:cNvPr>
          <p:cNvGraphicFramePr/>
          <p:nvPr>
            <p:extLst>
              <p:ext uri="{D42A27DB-BD31-4B8C-83A1-F6EECF244321}">
                <p14:modId xmlns:p14="http://schemas.microsoft.com/office/powerpoint/2010/main" val="1473693336"/>
              </p:ext>
            </p:extLst>
          </p:nvPr>
        </p:nvGraphicFramePr>
        <p:xfrm>
          <a:off x="1090168" y="1116390"/>
          <a:ext cx="6096000" cy="372724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66C4928-9959-0224-BBD9-7F223201CEED}"/>
              </a:ext>
            </a:extLst>
          </p:cNvPr>
          <p:cNvSpPr txBox="1"/>
          <p:nvPr/>
        </p:nvSpPr>
        <p:spPr>
          <a:xfrm>
            <a:off x="626576" y="4786795"/>
            <a:ext cx="4250131" cy="388939"/>
          </a:xfrm>
          <a:prstGeom prst="rect">
            <a:avLst/>
          </a:prstGeom>
        </p:spPr>
        <p:txBody>
          <a:bodyPr vert="horz" wrap="square" lIns="0" tIns="0" rIns="0" bIns="0" rtlCol="0" anchor="t" anchorCtr="0">
            <a:noAutofit/>
          </a:bodyPr>
          <a:lstStyle/>
          <a:p>
            <a:pPr algn="l"/>
            <a:endParaRPr lang="en-US" sz="900" dirty="0"/>
          </a:p>
        </p:txBody>
      </p:sp>
      <p:sp>
        <p:nvSpPr>
          <p:cNvPr id="20" name="TextBox 19">
            <a:extLst>
              <a:ext uri="{FF2B5EF4-FFF2-40B4-BE49-F238E27FC236}">
                <a16:creationId xmlns:a16="http://schemas.microsoft.com/office/drawing/2014/main" id="{370EDE86-2E1A-813B-0A98-CF4FF63D5AB6}"/>
              </a:ext>
            </a:extLst>
          </p:cNvPr>
          <p:cNvSpPr txBox="1"/>
          <p:nvPr/>
        </p:nvSpPr>
        <p:spPr>
          <a:xfrm>
            <a:off x="465641" y="4802395"/>
            <a:ext cx="4572000" cy="230832"/>
          </a:xfrm>
          <a:prstGeom prst="rect">
            <a:avLst/>
          </a:prstGeom>
          <a:noFill/>
        </p:spPr>
        <p:txBody>
          <a:bodyPr wrap="square">
            <a:spAutoFit/>
          </a:bodyPr>
          <a:lstStyle/>
          <a:p>
            <a:r>
              <a:rPr lang="en-US" sz="900" dirty="0">
                <a:solidFill>
                  <a:schemeClr val="tx2"/>
                </a:solidFill>
              </a:rPr>
              <a:t>3. Identify your primary role within your organization (Select one).</a:t>
            </a:r>
          </a:p>
        </p:txBody>
      </p:sp>
      <p:graphicFrame>
        <p:nvGraphicFramePr>
          <p:cNvPr id="3" name="Table 2">
            <a:extLst>
              <a:ext uri="{FF2B5EF4-FFF2-40B4-BE49-F238E27FC236}">
                <a16:creationId xmlns:a16="http://schemas.microsoft.com/office/drawing/2014/main" id="{12CF9DD4-8967-5F0F-3BC5-A00964C11B90}"/>
              </a:ext>
            </a:extLst>
          </p:cNvPr>
          <p:cNvGraphicFramePr>
            <a:graphicFrameLocks noGrp="1"/>
          </p:cNvGraphicFramePr>
          <p:nvPr>
            <p:extLst>
              <p:ext uri="{D42A27DB-BD31-4B8C-83A1-F6EECF244321}">
                <p14:modId xmlns:p14="http://schemas.microsoft.com/office/powerpoint/2010/main" val="662507583"/>
              </p:ext>
            </p:extLst>
          </p:nvPr>
        </p:nvGraphicFramePr>
        <p:xfrm>
          <a:off x="6508843" y="4013496"/>
          <a:ext cx="2281834" cy="904315"/>
        </p:xfrm>
        <a:graphic>
          <a:graphicData uri="http://schemas.openxmlformats.org/drawingml/2006/table">
            <a:tbl>
              <a:tblPr>
                <a:tableStyleId>{5C22544A-7EE6-4342-B048-85BDC9FD1C3A}</a:tableStyleId>
              </a:tblPr>
              <a:tblGrid>
                <a:gridCol w="2281834">
                  <a:extLst>
                    <a:ext uri="{9D8B030D-6E8A-4147-A177-3AD203B41FA5}">
                      <a16:colId xmlns:a16="http://schemas.microsoft.com/office/drawing/2014/main" val="3533924363"/>
                    </a:ext>
                  </a:extLst>
                </a:gridCol>
              </a:tblGrid>
              <a:tr h="100274">
                <a:tc>
                  <a:txBody>
                    <a:bodyPr/>
                    <a:lstStyle/>
                    <a:p>
                      <a:pPr algn="ctr" fontAlgn="ctr"/>
                      <a:r>
                        <a:rPr lang="en-US" sz="700" u="none" strike="noStrike" dirty="0">
                          <a:effectLst/>
                        </a:rPr>
                        <a:t>Co founder</a:t>
                      </a:r>
                      <a:endParaRPr lang="en-US" sz="700" b="0" i="0" u="none" strike="noStrike" dirty="0">
                        <a:solidFill>
                          <a:srgbClr val="000000"/>
                        </a:solidFill>
                        <a:effectLst/>
                        <a:latin typeface="Aptos Narrow" panose="020B0004020202020204" pitchFamily="34" charset="0"/>
                      </a:endParaRPr>
                    </a:p>
                  </a:txBody>
                  <a:tcPr marL="3846" marR="3846" marT="3846" marB="0" anchor="ctr"/>
                </a:tc>
                <a:extLst>
                  <a:ext uri="{0D108BD9-81ED-4DB2-BD59-A6C34878D82A}">
                    <a16:rowId xmlns:a16="http://schemas.microsoft.com/office/drawing/2014/main" val="2537240515"/>
                  </a:ext>
                </a:extLst>
              </a:tr>
              <a:tr h="100274">
                <a:tc>
                  <a:txBody>
                    <a:bodyPr/>
                    <a:lstStyle/>
                    <a:p>
                      <a:pPr algn="ctr" fontAlgn="ctr"/>
                      <a:r>
                        <a:rPr lang="en-US" sz="700" u="none" strike="noStrike" dirty="0">
                          <a:effectLst/>
                        </a:rPr>
                        <a:t>CEO</a:t>
                      </a:r>
                      <a:endParaRPr lang="en-US" sz="700" b="0" i="0" u="none" strike="noStrike" dirty="0">
                        <a:solidFill>
                          <a:srgbClr val="000000"/>
                        </a:solidFill>
                        <a:effectLst/>
                        <a:latin typeface="Aptos Narrow" panose="020B0004020202020204" pitchFamily="34" charset="0"/>
                      </a:endParaRPr>
                    </a:p>
                  </a:txBody>
                  <a:tcPr marL="3846" marR="3846" marT="3846" marB="0" anchor="ctr"/>
                </a:tc>
                <a:extLst>
                  <a:ext uri="{0D108BD9-81ED-4DB2-BD59-A6C34878D82A}">
                    <a16:rowId xmlns:a16="http://schemas.microsoft.com/office/drawing/2014/main" val="919247556"/>
                  </a:ext>
                </a:extLst>
              </a:tr>
              <a:tr h="100274">
                <a:tc>
                  <a:txBody>
                    <a:bodyPr/>
                    <a:lstStyle/>
                    <a:p>
                      <a:pPr algn="ctr" fontAlgn="ctr"/>
                      <a:r>
                        <a:rPr lang="en-US" sz="700" u="none" strike="noStrike" dirty="0">
                          <a:effectLst/>
                        </a:rPr>
                        <a:t>Compliance registered nurse</a:t>
                      </a:r>
                      <a:endParaRPr lang="en-US" sz="700" b="0" i="0" u="none" strike="noStrike" dirty="0">
                        <a:solidFill>
                          <a:srgbClr val="000000"/>
                        </a:solidFill>
                        <a:effectLst/>
                        <a:latin typeface="Aptos Narrow" panose="020B0004020202020204" pitchFamily="34" charset="0"/>
                      </a:endParaRPr>
                    </a:p>
                  </a:txBody>
                  <a:tcPr marL="3846" marR="3846" marT="3846" marB="0" anchor="ctr"/>
                </a:tc>
                <a:extLst>
                  <a:ext uri="{0D108BD9-81ED-4DB2-BD59-A6C34878D82A}">
                    <a16:rowId xmlns:a16="http://schemas.microsoft.com/office/drawing/2014/main" val="4180845031"/>
                  </a:ext>
                </a:extLst>
              </a:tr>
              <a:tr h="100274">
                <a:tc>
                  <a:txBody>
                    <a:bodyPr/>
                    <a:lstStyle/>
                    <a:p>
                      <a:pPr algn="ctr" fontAlgn="ctr"/>
                      <a:r>
                        <a:rPr lang="en-US" sz="700" u="none" strike="noStrike" dirty="0">
                          <a:effectLst/>
                        </a:rPr>
                        <a:t>Inventory and Infusion Manager</a:t>
                      </a:r>
                      <a:endParaRPr lang="en-US" sz="700" b="0" i="0" u="none" strike="noStrike" dirty="0">
                        <a:solidFill>
                          <a:srgbClr val="000000"/>
                        </a:solidFill>
                        <a:effectLst/>
                        <a:latin typeface="Aptos Narrow" panose="020B0004020202020204" pitchFamily="34" charset="0"/>
                      </a:endParaRPr>
                    </a:p>
                  </a:txBody>
                  <a:tcPr marL="3846" marR="3846" marT="3846" marB="0" anchor="ctr"/>
                </a:tc>
                <a:extLst>
                  <a:ext uri="{0D108BD9-81ED-4DB2-BD59-A6C34878D82A}">
                    <a16:rowId xmlns:a16="http://schemas.microsoft.com/office/drawing/2014/main" val="2384616643"/>
                  </a:ext>
                </a:extLst>
              </a:tr>
              <a:tr h="100274">
                <a:tc>
                  <a:txBody>
                    <a:bodyPr/>
                    <a:lstStyle/>
                    <a:p>
                      <a:pPr algn="ctr" fontAlgn="ctr"/>
                      <a:r>
                        <a:rPr lang="en-US" sz="700" u="none" strike="noStrike" dirty="0">
                          <a:effectLst/>
                        </a:rPr>
                        <a:t>Regulatory</a:t>
                      </a:r>
                      <a:endParaRPr lang="en-US" sz="700" b="0" i="0" u="none" strike="noStrike" dirty="0">
                        <a:solidFill>
                          <a:srgbClr val="000000"/>
                        </a:solidFill>
                        <a:effectLst/>
                        <a:latin typeface="Aptos Narrow" panose="020B0004020202020204" pitchFamily="34" charset="0"/>
                      </a:endParaRPr>
                    </a:p>
                  </a:txBody>
                  <a:tcPr marL="3846" marR="3846" marT="3846" marB="0" anchor="ctr"/>
                </a:tc>
                <a:extLst>
                  <a:ext uri="{0D108BD9-81ED-4DB2-BD59-A6C34878D82A}">
                    <a16:rowId xmlns:a16="http://schemas.microsoft.com/office/drawing/2014/main" val="1787331185"/>
                  </a:ext>
                </a:extLst>
              </a:tr>
              <a:tr h="100274">
                <a:tc>
                  <a:txBody>
                    <a:bodyPr/>
                    <a:lstStyle/>
                    <a:p>
                      <a:pPr algn="ctr" fontAlgn="ctr"/>
                      <a:r>
                        <a:rPr lang="en-US" sz="700" u="none" strike="noStrike" dirty="0">
                          <a:effectLst/>
                        </a:rPr>
                        <a:t>Lead Biologic Coordinator</a:t>
                      </a:r>
                      <a:endParaRPr lang="en-US" sz="700" b="0" i="0" u="none" strike="noStrike" dirty="0">
                        <a:solidFill>
                          <a:srgbClr val="000000"/>
                        </a:solidFill>
                        <a:effectLst/>
                        <a:latin typeface="Aptos Narrow" panose="020B0004020202020204" pitchFamily="34" charset="0"/>
                      </a:endParaRPr>
                    </a:p>
                  </a:txBody>
                  <a:tcPr marL="3846" marR="3846" marT="3846" marB="0" anchor="ctr"/>
                </a:tc>
                <a:extLst>
                  <a:ext uri="{0D108BD9-81ED-4DB2-BD59-A6C34878D82A}">
                    <a16:rowId xmlns:a16="http://schemas.microsoft.com/office/drawing/2014/main" val="237351386"/>
                  </a:ext>
                </a:extLst>
              </a:tr>
              <a:tr h="108967">
                <a:tc>
                  <a:txBody>
                    <a:bodyPr/>
                    <a:lstStyle/>
                    <a:p>
                      <a:pPr algn="ctr" fontAlgn="ctr"/>
                      <a:r>
                        <a:rPr lang="en-US" sz="700" u="none" strike="noStrike" dirty="0">
                          <a:effectLst/>
                        </a:rPr>
                        <a:t>Director of Pharmacy</a:t>
                      </a:r>
                      <a:endParaRPr lang="en-US" sz="700" b="0" i="0" u="none" strike="noStrike" dirty="0">
                        <a:solidFill>
                          <a:srgbClr val="000000"/>
                        </a:solidFill>
                        <a:effectLst/>
                        <a:latin typeface="Aptos Narrow" panose="020B0004020202020204" pitchFamily="34" charset="0"/>
                      </a:endParaRPr>
                    </a:p>
                  </a:txBody>
                  <a:tcPr marL="3846" marR="3846" marT="3846" marB="0" anchor="ctr"/>
                </a:tc>
                <a:extLst>
                  <a:ext uri="{0D108BD9-81ED-4DB2-BD59-A6C34878D82A}">
                    <a16:rowId xmlns:a16="http://schemas.microsoft.com/office/drawing/2014/main" val="1279955121"/>
                  </a:ext>
                </a:extLst>
              </a:tr>
              <a:tr h="130633">
                <a:tc>
                  <a:txBody>
                    <a:bodyPr/>
                    <a:lstStyle/>
                    <a:p>
                      <a:pPr algn="ctr" fontAlgn="b"/>
                      <a:r>
                        <a:rPr lang="en-US" sz="700" u="none" strike="noStrike" dirty="0">
                          <a:effectLst/>
                        </a:rPr>
                        <a:t>Management </a:t>
                      </a:r>
                      <a:endParaRPr lang="en-US" sz="700" b="0" i="0" u="none" strike="noStrike" dirty="0">
                        <a:solidFill>
                          <a:srgbClr val="000000"/>
                        </a:solidFill>
                        <a:effectLst/>
                        <a:latin typeface="Aptos Narrow" panose="020B0004020202020204" pitchFamily="34" charset="0"/>
                      </a:endParaRPr>
                    </a:p>
                  </a:txBody>
                  <a:tcPr marL="3846" marR="3846" marT="3846" marB="0" anchor="b"/>
                </a:tc>
                <a:extLst>
                  <a:ext uri="{0D108BD9-81ED-4DB2-BD59-A6C34878D82A}">
                    <a16:rowId xmlns:a16="http://schemas.microsoft.com/office/drawing/2014/main" val="1117336196"/>
                  </a:ext>
                </a:extLst>
              </a:tr>
            </a:tbl>
          </a:graphicData>
        </a:graphic>
      </p:graphicFrame>
      <p:cxnSp>
        <p:nvCxnSpPr>
          <p:cNvPr id="10" name="Straight Arrow Connector 9">
            <a:extLst>
              <a:ext uri="{FF2B5EF4-FFF2-40B4-BE49-F238E27FC236}">
                <a16:creationId xmlns:a16="http://schemas.microsoft.com/office/drawing/2014/main" id="{00C39711-F4AD-BE28-D76D-02198B5D5E77}"/>
              </a:ext>
            </a:extLst>
          </p:cNvPr>
          <p:cNvCxnSpPr/>
          <p:nvPr/>
        </p:nvCxnSpPr>
        <p:spPr>
          <a:xfrm>
            <a:off x="4138168" y="4363868"/>
            <a:ext cx="2189480" cy="0"/>
          </a:xfrm>
          <a:prstGeom prst="straightConnector1">
            <a:avLst/>
          </a:prstGeom>
          <a:ln w="9525">
            <a:headEnd w="med" len="sm"/>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57B382-63BC-2FD3-5822-E56F8BE8F813}"/>
              </a:ext>
            </a:extLst>
          </p:cNvPr>
          <p:cNvSpPr txBox="1"/>
          <p:nvPr/>
        </p:nvSpPr>
        <p:spPr>
          <a:xfrm>
            <a:off x="7318858" y="0"/>
            <a:ext cx="1825142" cy="307777"/>
          </a:xfrm>
          <a:prstGeom prst="rect">
            <a:avLst/>
          </a:prstGeom>
          <a:solidFill>
            <a:schemeClr val="accent1"/>
          </a:solidFill>
        </p:spPr>
        <p:txBody>
          <a:bodyPr wrap="square">
            <a:spAutoFit/>
          </a:bodyPr>
          <a:lstStyle/>
          <a:p>
            <a:pPr algn="ctr"/>
            <a:r>
              <a:rPr lang="en-US" sz="1400" dirty="0">
                <a:solidFill>
                  <a:schemeClr val="bg1"/>
                </a:solidFill>
              </a:rPr>
              <a:t>NICA Target List</a:t>
            </a:r>
          </a:p>
        </p:txBody>
      </p:sp>
      <p:sp>
        <p:nvSpPr>
          <p:cNvPr id="7" name="TextBox 1">
            <a:extLst>
              <a:ext uri="{FF2B5EF4-FFF2-40B4-BE49-F238E27FC236}">
                <a16:creationId xmlns:a16="http://schemas.microsoft.com/office/drawing/2014/main" id="{A9D11CD8-5D7E-B6D3-0409-BB84040FA0A1}"/>
              </a:ext>
            </a:extLst>
          </p:cNvPr>
          <p:cNvSpPr txBox="1"/>
          <p:nvPr/>
        </p:nvSpPr>
        <p:spPr>
          <a:xfrm>
            <a:off x="592325" y="4695544"/>
            <a:ext cx="1731431" cy="198103"/>
          </a:xfrm>
          <a:prstGeom prst="rect">
            <a:avLst/>
          </a:prstGeom>
        </p:spPr>
        <p:txBody>
          <a:bodyPr vert="horz"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schemeClr val="tx2"/>
                </a:solidFill>
              </a:rPr>
              <a:t>n=1,286</a:t>
            </a:r>
          </a:p>
        </p:txBody>
      </p:sp>
    </p:spTree>
    <p:extLst>
      <p:ext uri="{BB962C8B-B14F-4D97-AF65-F5344CB8AC3E}">
        <p14:creationId xmlns:p14="http://schemas.microsoft.com/office/powerpoint/2010/main" val="234199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62A-B3A5-0E17-A00D-B63A0DE372F1}"/>
              </a:ext>
            </a:extLst>
          </p:cNvPr>
          <p:cNvSpPr>
            <a:spLocks noGrp="1"/>
          </p:cNvSpPr>
          <p:nvPr>
            <p:ph type="title"/>
          </p:nvPr>
        </p:nvSpPr>
        <p:spPr/>
        <p:txBody>
          <a:bodyPr/>
          <a:lstStyle/>
          <a:p>
            <a:r>
              <a:rPr lang="en-US" dirty="0"/>
              <a:t>Over half of respondents have experience implementing new infusion therapies and procedures </a:t>
            </a:r>
          </a:p>
        </p:txBody>
      </p:sp>
      <p:sp>
        <p:nvSpPr>
          <p:cNvPr id="4" name="Date Placeholder 3">
            <a:extLst>
              <a:ext uri="{FF2B5EF4-FFF2-40B4-BE49-F238E27FC236}">
                <a16:creationId xmlns:a16="http://schemas.microsoft.com/office/drawing/2014/main" id="{5F979456-E02B-A18F-A94A-3E4EFA4582AF}"/>
              </a:ext>
            </a:extLst>
          </p:cNvPr>
          <p:cNvSpPr>
            <a:spLocks noGrp="1"/>
          </p:cNvSpPr>
          <p:nvPr>
            <p:ph type="dt" sz="half" idx="10"/>
          </p:nvPr>
        </p:nvSpPr>
        <p:spPr/>
        <p:txBody>
          <a:bodyPr/>
          <a:lstStyle/>
          <a:p>
            <a:fld id="{AC8E8C97-BCC9-46DE-8563-B3312B94467F}" type="datetime1">
              <a:rPr lang="en-US" smtClean="0"/>
              <a:t>8/30/2024</a:t>
            </a:fld>
            <a:endParaRPr lang="en-US" dirty="0"/>
          </a:p>
        </p:txBody>
      </p:sp>
      <p:sp>
        <p:nvSpPr>
          <p:cNvPr id="5" name="Footer Placeholder 4">
            <a:extLst>
              <a:ext uri="{FF2B5EF4-FFF2-40B4-BE49-F238E27FC236}">
                <a16:creationId xmlns:a16="http://schemas.microsoft.com/office/drawing/2014/main" id="{4704D16E-B976-20B8-8A9B-A0100388C8B5}"/>
              </a:ext>
            </a:extLst>
          </p:cNvPr>
          <p:cNvSpPr>
            <a:spLocks noGrp="1"/>
          </p:cNvSpPr>
          <p:nvPr>
            <p:ph type="ftr" sz="quarter" idx="11"/>
          </p:nvPr>
        </p:nvSpPr>
        <p:spPr/>
        <p:txBody>
          <a:bodyPr/>
          <a:lstStyle/>
          <a:p>
            <a:r>
              <a:rPr lang="en-US" dirty="0"/>
              <a:t>Confidential </a:t>
            </a:r>
          </a:p>
        </p:txBody>
      </p:sp>
      <p:sp>
        <p:nvSpPr>
          <p:cNvPr id="6" name="Slide Number Placeholder 5">
            <a:extLst>
              <a:ext uri="{FF2B5EF4-FFF2-40B4-BE49-F238E27FC236}">
                <a16:creationId xmlns:a16="http://schemas.microsoft.com/office/drawing/2014/main" id="{1388251B-6C75-7E34-31A7-F9BFAFE3AD74}"/>
              </a:ext>
            </a:extLst>
          </p:cNvPr>
          <p:cNvSpPr>
            <a:spLocks noGrp="1"/>
          </p:cNvSpPr>
          <p:nvPr>
            <p:ph type="sldNum" sz="quarter" idx="12"/>
          </p:nvPr>
        </p:nvSpPr>
        <p:spPr/>
        <p:txBody>
          <a:bodyPr/>
          <a:lstStyle/>
          <a:p>
            <a:fld id="{7402B711-A71A-452E-950A-8AB93037233C}" type="slidenum">
              <a:rPr lang="en-US" smtClean="0"/>
              <a:t>9</a:t>
            </a:fld>
            <a:endParaRPr lang="en-US" dirty="0"/>
          </a:p>
        </p:txBody>
      </p:sp>
      <p:graphicFrame>
        <p:nvGraphicFramePr>
          <p:cNvPr id="8" name="Chart 7">
            <a:extLst>
              <a:ext uri="{FF2B5EF4-FFF2-40B4-BE49-F238E27FC236}">
                <a16:creationId xmlns:a16="http://schemas.microsoft.com/office/drawing/2014/main" id="{21496A78-3355-2076-10DC-171A62BBE7AD}"/>
              </a:ext>
            </a:extLst>
          </p:cNvPr>
          <p:cNvGraphicFramePr/>
          <p:nvPr>
            <p:extLst>
              <p:ext uri="{D42A27DB-BD31-4B8C-83A1-F6EECF244321}">
                <p14:modId xmlns:p14="http://schemas.microsoft.com/office/powerpoint/2010/main" val="2941704101"/>
              </p:ext>
            </p:extLst>
          </p:nvPr>
        </p:nvGraphicFramePr>
        <p:xfrm>
          <a:off x="1090168" y="1199693"/>
          <a:ext cx="6096000" cy="346019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66C4928-9959-0224-BBD9-7F223201CEED}"/>
              </a:ext>
            </a:extLst>
          </p:cNvPr>
          <p:cNvSpPr txBox="1"/>
          <p:nvPr/>
        </p:nvSpPr>
        <p:spPr>
          <a:xfrm>
            <a:off x="626576" y="4786795"/>
            <a:ext cx="4250131" cy="388939"/>
          </a:xfrm>
          <a:prstGeom prst="rect">
            <a:avLst/>
          </a:prstGeom>
        </p:spPr>
        <p:txBody>
          <a:bodyPr vert="horz" wrap="square" lIns="0" tIns="0" rIns="0" bIns="0" rtlCol="0" anchor="t" anchorCtr="0">
            <a:noAutofit/>
          </a:bodyPr>
          <a:lstStyle/>
          <a:p>
            <a:pPr algn="l"/>
            <a:endParaRPr lang="en-US" sz="900" dirty="0"/>
          </a:p>
        </p:txBody>
      </p:sp>
      <p:sp>
        <p:nvSpPr>
          <p:cNvPr id="20" name="TextBox 19">
            <a:extLst>
              <a:ext uri="{FF2B5EF4-FFF2-40B4-BE49-F238E27FC236}">
                <a16:creationId xmlns:a16="http://schemas.microsoft.com/office/drawing/2014/main" id="{370EDE86-2E1A-813B-0A98-CF4FF63D5AB6}"/>
              </a:ext>
            </a:extLst>
          </p:cNvPr>
          <p:cNvSpPr txBox="1"/>
          <p:nvPr/>
        </p:nvSpPr>
        <p:spPr>
          <a:xfrm>
            <a:off x="465641" y="4802395"/>
            <a:ext cx="5488932" cy="230832"/>
          </a:xfrm>
          <a:prstGeom prst="rect">
            <a:avLst/>
          </a:prstGeom>
          <a:noFill/>
        </p:spPr>
        <p:txBody>
          <a:bodyPr wrap="square">
            <a:spAutoFit/>
          </a:bodyPr>
          <a:lstStyle/>
          <a:p>
            <a:r>
              <a:rPr lang="en-US" sz="900" dirty="0">
                <a:solidFill>
                  <a:schemeClr val="tx2"/>
                </a:solidFill>
              </a:rPr>
              <a:t>4. Select all relevant experience that you possess as it relates to infusion therapy (Select all that apply). </a:t>
            </a:r>
          </a:p>
        </p:txBody>
      </p:sp>
      <p:sp>
        <p:nvSpPr>
          <p:cNvPr id="3" name="TextBox 2">
            <a:extLst>
              <a:ext uri="{FF2B5EF4-FFF2-40B4-BE49-F238E27FC236}">
                <a16:creationId xmlns:a16="http://schemas.microsoft.com/office/drawing/2014/main" id="{B33D0396-6B0A-F306-52FA-ACC9354DC3C8}"/>
              </a:ext>
            </a:extLst>
          </p:cNvPr>
          <p:cNvSpPr txBox="1"/>
          <p:nvPr/>
        </p:nvSpPr>
        <p:spPr>
          <a:xfrm>
            <a:off x="7318858" y="0"/>
            <a:ext cx="1825142" cy="307777"/>
          </a:xfrm>
          <a:prstGeom prst="rect">
            <a:avLst/>
          </a:prstGeom>
          <a:solidFill>
            <a:schemeClr val="accent1"/>
          </a:solidFill>
        </p:spPr>
        <p:txBody>
          <a:bodyPr wrap="square">
            <a:spAutoFit/>
          </a:bodyPr>
          <a:lstStyle/>
          <a:p>
            <a:pPr algn="ctr"/>
            <a:r>
              <a:rPr lang="en-US" sz="1400" dirty="0">
                <a:solidFill>
                  <a:schemeClr val="bg1"/>
                </a:solidFill>
              </a:rPr>
              <a:t>NICA Target List</a:t>
            </a:r>
          </a:p>
        </p:txBody>
      </p:sp>
      <p:sp>
        <p:nvSpPr>
          <p:cNvPr id="7" name="TextBox 1">
            <a:extLst>
              <a:ext uri="{FF2B5EF4-FFF2-40B4-BE49-F238E27FC236}">
                <a16:creationId xmlns:a16="http://schemas.microsoft.com/office/drawing/2014/main" id="{2D1BDC7F-727B-EF0F-22E0-B6B1518EB085}"/>
              </a:ext>
            </a:extLst>
          </p:cNvPr>
          <p:cNvSpPr txBox="1"/>
          <p:nvPr/>
        </p:nvSpPr>
        <p:spPr>
          <a:xfrm>
            <a:off x="305221" y="4670666"/>
            <a:ext cx="929030" cy="183909"/>
          </a:xfrm>
          <a:prstGeom prst="rect">
            <a:avLst/>
          </a:prstGeom>
        </p:spPr>
        <p:txBody>
          <a:bodyPr vert="horz"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tx2"/>
                </a:solidFill>
              </a:rPr>
              <a:t>N=1,292</a:t>
            </a:r>
          </a:p>
        </p:txBody>
      </p:sp>
    </p:spTree>
    <p:extLst>
      <p:ext uri="{BB962C8B-B14F-4D97-AF65-F5344CB8AC3E}">
        <p14:creationId xmlns:p14="http://schemas.microsoft.com/office/powerpoint/2010/main" val="3220606457"/>
      </p:ext>
    </p:extLst>
  </p:cSld>
  <p:clrMapOvr>
    <a:masterClrMapping/>
  </p:clrMapOvr>
</p:sld>
</file>

<file path=ppt/theme/theme1.xml><?xml version="1.0" encoding="utf-8"?>
<a:theme xmlns:a="http://schemas.openxmlformats.org/drawingml/2006/main" name="Cencora PPT Core Master 16:9">
  <a:themeElements>
    <a:clrScheme name="Cencora 1">
      <a:dk1>
        <a:srgbClr val="461E96"/>
      </a:dk1>
      <a:lt1>
        <a:srgbClr val="FFFFFF"/>
      </a:lt1>
      <a:dk2>
        <a:srgbClr val="3B3B3B"/>
      </a:dk2>
      <a:lt2>
        <a:srgbClr val="F5F5F5"/>
      </a:lt2>
      <a:accent1>
        <a:srgbClr val="461E96"/>
      </a:accent1>
      <a:accent2>
        <a:srgbClr val="00B4E6"/>
      </a:accent2>
      <a:accent3>
        <a:srgbClr val="E6008C"/>
      </a:accent3>
      <a:accent4>
        <a:srgbClr val="00DC8C"/>
      </a:accent4>
      <a:accent5>
        <a:srgbClr val="FFA400"/>
      </a:accent5>
      <a:accent6>
        <a:srgbClr val="6E6E6E"/>
      </a:accent6>
      <a:hlink>
        <a:srgbClr val="0073BE"/>
      </a:hlink>
      <a:folHlink>
        <a:srgbClr val="3B3B3B"/>
      </a:folHlink>
    </a:clrScheme>
    <a:fontScheme name="Cencor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vert="horz" lIns="54864" tIns="54864" rIns="45720" bIns="36576" rtlCol="0" anchor="ctr" anchorCtr="0">
        <a:noAutofit/>
      </a:bodyPr>
      <a:lstStyle>
        <a:def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400" dirty="0" err="1" smtClean="0">
            <a:solidFill>
              <a:schemeClr val="tx2"/>
            </a:solidFill>
            <a:cs typeface="Arial" panose="020B0604020202020204" pitchFamily="34" charset="0"/>
          </a:defRPr>
        </a:defPPr>
      </a:lstStyle>
    </a:spDef>
    <a:lnDef>
      <a:spPr>
        <a:ln w="9525">
          <a:headEnd w="med" len="sm"/>
          <a:tailEnd type="none" w="med" len="sm"/>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dirty="0" smtClean="0"/>
        </a:defPPr>
      </a:lstStyle>
    </a:txDef>
  </a:objectDefaults>
  <a:extraClrSchemeLst/>
  <a:custClrLst>
    <a:custClr name="True Blue Dark">
      <a:srgbClr val="211359"/>
    </a:custClr>
    <a:custClr name="Core Blue Dark">
      <a:srgbClr val="0073BE"/>
    </a:custClr>
    <a:custClr name="Core Blue Light">
      <a:srgbClr val="80DEFF"/>
    </a:custClr>
    <a:custClr name="Core Blue Extra Light">
      <a:srgbClr val="B7E8FE"/>
    </a:custClr>
    <a:custClr name="Core Blue Ultra Light ">
      <a:srgbClr val="E7F7FF"/>
    </a:custClr>
    <a:custClr name="Core Gray Dark">
      <a:srgbClr val="1E1E1E"/>
    </a:custClr>
    <a:custClr name="Core Gray Light">
      <a:srgbClr val="CACACA"/>
    </a:custClr>
    <a:custClr name="Core Gray Extra Light">
      <a:srgbClr val="E8E8E8"/>
    </a:custClr>
    <a:custClr name="Core Green Dark">
      <a:srgbClr val="007F50"/>
    </a:custClr>
    <a:custClr name="Core Green Light">
      <a:srgbClr val="D8FEE7"/>
    </a:custClr>
    <a:custClr name="Core Red Dark">
      <a:srgbClr val="9E2305"/>
    </a:custClr>
    <a:custClr name="Core Red">
      <a:srgbClr val="E22F00"/>
    </a:custClr>
    <a:custClr name="Core Red Light">
      <a:srgbClr val="FCD9D1"/>
    </a:custClr>
    <a:custClr name="Core Yellow">
      <a:srgbClr val="FAEB1E"/>
    </a:custClr>
    <a:custClr name="Core Yellow Light">
      <a:srgbClr val="FFF8BA"/>
    </a:custClr>
    <a:custClr name="Core Magenta Dark">
      <a:srgbClr val="750748"/>
    </a:custClr>
    <a:custClr name="Core Magenta Light">
      <a:srgbClr val="FED0E2"/>
    </a:custClr>
  </a:custClrLst>
  <a:extLst>
    <a:ext uri="{05A4C25C-085E-4340-85A3-A5531E510DB2}">
      <thm15:themeFamily xmlns:thm15="http://schemas.microsoft.com/office/thememl/2012/main" name="Presentation1" id="{4C49A222-9561-40F3-94F9-8E2FE55EBD29}" vid="{A9017E4D-A6AC-49C2-8A0C-B98513D3472D}"/>
    </a:ext>
  </a:extLst>
</a:theme>
</file>

<file path=ppt/theme/theme2.xml><?xml version="1.0" encoding="utf-8"?>
<a:theme xmlns:a="http://schemas.openxmlformats.org/drawingml/2006/main" name="Divider/title slides">
  <a:themeElements>
    <a:clrScheme name="Cencora 1">
      <a:dk1>
        <a:srgbClr val="461E96"/>
      </a:dk1>
      <a:lt1>
        <a:srgbClr val="FFFFFF"/>
      </a:lt1>
      <a:dk2>
        <a:srgbClr val="3B3B3B"/>
      </a:dk2>
      <a:lt2>
        <a:srgbClr val="F5F5F5"/>
      </a:lt2>
      <a:accent1>
        <a:srgbClr val="461E96"/>
      </a:accent1>
      <a:accent2>
        <a:srgbClr val="00B4E6"/>
      </a:accent2>
      <a:accent3>
        <a:srgbClr val="E6008C"/>
      </a:accent3>
      <a:accent4>
        <a:srgbClr val="00DC8C"/>
      </a:accent4>
      <a:accent5>
        <a:srgbClr val="FFA400"/>
      </a:accent5>
      <a:accent6>
        <a:srgbClr val="6E6E6E"/>
      </a:accent6>
      <a:hlink>
        <a:srgbClr val="0073BE"/>
      </a:hlink>
      <a:folHlink>
        <a:srgbClr val="3B3B3B"/>
      </a:folHlink>
    </a:clrScheme>
    <a:fontScheme name="Cencor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vert="horz" lIns="54864" tIns="54864" rIns="45720" bIns="36576" rtlCol="0" anchor="ctr" anchorCtr="0">
        <a:noAutofit/>
      </a:bodyPr>
      <a:lstStyle>
        <a:def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400" dirty="0" err="1" smtClean="0">
            <a:solidFill>
              <a:schemeClr val="tx2"/>
            </a:solidFill>
            <a:cs typeface="Arial" panose="020B0604020202020204" pitchFamily="34" charset="0"/>
          </a:defRPr>
        </a:defPPr>
      </a:lstStyle>
    </a:spDef>
    <a:lnDef>
      <a:spPr>
        <a:ln w="9525">
          <a:headEnd w="med" len="sm"/>
          <a:tailEnd type="none" w="med" len="sm"/>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dirty="0" smtClean="0"/>
        </a:defPPr>
      </a:lstStyle>
    </a:txDef>
  </a:objectDefaults>
  <a:extraClrSchemeLst/>
  <a:custClrLst>
    <a:custClr name="True Blue Dark">
      <a:srgbClr val="211359"/>
    </a:custClr>
    <a:custClr name="Core Blue Dark">
      <a:srgbClr val="0073BE"/>
    </a:custClr>
    <a:custClr name="Core Blue Light">
      <a:srgbClr val="80DEFF"/>
    </a:custClr>
    <a:custClr name="Core Blue Extra Light">
      <a:srgbClr val="B7E8FE"/>
    </a:custClr>
    <a:custClr name="Core Blue Ultra Light ">
      <a:srgbClr val="E7F7FF"/>
    </a:custClr>
    <a:custClr name="Core Gray Dark">
      <a:srgbClr val="1E1E1E"/>
    </a:custClr>
    <a:custClr name="Core Gray Light">
      <a:srgbClr val="CACACA"/>
    </a:custClr>
    <a:custClr name="Core Gray Extra Light">
      <a:srgbClr val="E8E8E8"/>
    </a:custClr>
    <a:custClr name="Core Green Dark">
      <a:srgbClr val="007F50"/>
    </a:custClr>
    <a:custClr name="Core Green Light">
      <a:srgbClr val="D8FEE7"/>
    </a:custClr>
    <a:custClr name="Core Red Dark">
      <a:srgbClr val="9E2305"/>
    </a:custClr>
    <a:custClr name="Core Red">
      <a:srgbClr val="E22F00"/>
    </a:custClr>
    <a:custClr name="Core Red Light">
      <a:srgbClr val="FCD9D1"/>
    </a:custClr>
    <a:custClr name="Core Yellow">
      <a:srgbClr val="FAEB1E"/>
    </a:custClr>
    <a:custClr name="Core Yellow Light">
      <a:srgbClr val="FFF8BA"/>
    </a:custClr>
    <a:custClr name="Core Magenta Dark">
      <a:srgbClr val="750748"/>
    </a:custClr>
    <a:custClr name="Core Magenta Light">
      <a:srgbClr val="FED0E2"/>
    </a:custClr>
  </a:custClrLst>
  <a:extLst>
    <a:ext uri="{05A4C25C-085E-4340-85A3-A5531E510DB2}">
      <thm15:themeFamily xmlns:thm15="http://schemas.microsoft.com/office/thememl/2012/main" name="Presentation1" id="{4C49A222-9561-40F3-94F9-8E2FE55EBD29}" vid="{075F271C-C8BB-4A65-A853-6D2C4BCD92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A7524428AE7642A8CEC434D8BCCCFF" ma:contentTypeVersion="9" ma:contentTypeDescription="Ein neues Dokument erstellen." ma:contentTypeScope="" ma:versionID="43230f6446a47d935899509fab9c5769">
  <xsd:schema xmlns:xsd="http://www.w3.org/2001/XMLSchema" xmlns:xs="http://www.w3.org/2001/XMLSchema" xmlns:p="http://schemas.microsoft.com/office/2006/metadata/properties" xmlns:ns3="01a12441-68ce-47e2-88ca-62fc6d8ea7ea" xmlns:ns4="f26c0ed6-6c6e-408a-8326-656c567efc80" targetNamespace="http://schemas.microsoft.com/office/2006/metadata/properties" ma:root="true" ma:fieldsID="7b2b67875e439c708ee0c05df3949be6" ns3:_="" ns4:_="">
    <xsd:import namespace="01a12441-68ce-47e2-88ca-62fc6d8ea7ea"/>
    <xsd:import namespace="f26c0ed6-6c6e-408a-8326-656c567efc8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12441-68ce-47e2-88ca-62fc6d8ea7ea"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6c0ed6-6c6e-408a-8326-656c567efc8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FEBE52-7377-4B08-9B1F-B0F372E596C7}">
  <ds:schemaRefs>
    <ds:schemaRef ds:uri="01a12441-68ce-47e2-88ca-62fc6d8ea7ea"/>
    <ds:schemaRef ds:uri="f26c0ed6-6c6e-408a-8326-656c567efc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1CCD787-1D73-4352-AB16-CF59EEA7EABA}">
  <ds:schemaRefs>
    <ds:schemaRef ds:uri="01a12441-68ce-47e2-88ca-62fc6d8ea7ea"/>
    <ds:schemaRef ds:uri="f26c0ed6-6c6e-408a-8326-656c567efc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7EBF1AC-FAA4-4F97-A278-1D0F2DEA7D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847</TotalTime>
  <Words>5342</Words>
  <Application>Microsoft Office PowerPoint</Application>
  <PresentationFormat>On-screen Show (16:9)</PresentationFormat>
  <Paragraphs>705</Paragraphs>
  <Slides>41</Slides>
  <Notes>16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41</vt:i4>
      </vt:variant>
    </vt:vector>
  </HeadingPairs>
  <TitlesOfParts>
    <vt:vector size="50" baseType="lpstr">
      <vt:lpstr>Aptos Narrow</vt:lpstr>
      <vt:lpstr>Arial</vt:lpstr>
      <vt:lpstr>Courier New</vt:lpstr>
      <vt:lpstr>Symbol</vt:lpstr>
      <vt:lpstr>Wingdings</vt:lpstr>
      <vt:lpstr>Cencora PPT Core Master 16:9</vt:lpstr>
      <vt:lpstr>Divider/title slides</vt:lpstr>
      <vt:lpstr>Worksheet</vt:lpstr>
      <vt:lpstr>Document</vt:lpstr>
      <vt:lpstr>Monoclonal Antibodies Patient Registry Study for Alzheimer's Disease</vt:lpstr>
      <vt:lpstr>Agenda</vt:lpstr>
      <vt:lpstr>Project background and objectives</vt:lpstr>
      <vt:lpstr>Project methodology</vt:lpstr>
      <vt:lpstr>Project methodology (contd.)</vt:lpstr>
      <vt:lpstr>Respondent Demographics  - NICA Target List  - Final Study Respondents</vt:lpstr>
      <vt:lpstr>Nearly 40% of respondents work in a freestanding multi-specialty infusion center</vt:lpstr>
      <vt:lpstr>43% of respondents’ primary role was clinician followed by  owners/decision-makers and operations</vt:lpstr>
      <vt:lpstr>Over half of respondents have experience implementing new infusion therapies and procedures </vt:lpstr>
      <vt:lpstr>Majority of respondent organizations administer Aduhelm, and over half administer Leqembi </vt:lpstr>
      <vt:lpstr>Nearly all respondents are familiar with patient registries for mAbs for Alzheimer’s disease </vt:lpstr>
      <vt:lpstr>CMS National Patient Registry was the most utilized registry amongst respondents who participate in such registries </vt:lpstr>
      <vt:lpstr>Majority of respondents were familiar and confident in their ability to navigate anti-amyloid mAbs registries </vt:lpstr>
      <vt:lpstr>Respondents identified several concerns in the use of a patient registry</vt:lpstr>
      <vt:lpstr>Three-quarter of respondents treat 11 or more patients with anti-amyloid therapy* </vt:lpstr>
      <vt:lpstr>Majority of respondent organizations have successfully had a claim for mAbs, most with government insurance</vt:lpstr>
      <vt:lpstr>Final study participant demographics – blinded</vt:lpstr>
      <vt:lpstr>Final study participant demographics – unblinded</vt:lpstr>
      <vt:lpstr>Executive Summary and Recommendations</vt:lpstr>
      <vt:lpstr>Executive summary </vt:lpstr>
      <vt:lpstr>Executive summary (contd.) </vt:lpstr>
      <vt:lpstr>Recommendations for improving mAbs patient registry process</vt:lpstr>
      <vt:lpstr>Detailed Findings</vt:lpstr>
      <vt:lpstr>Infusion centers acquire majority of drugs through buy-and-bill method  </vt:lpstr>
      <vt:lpstr>Infusion centers leverage several resources to learn about and implement new medicines into their practice </vt:lpstr>
      <vt:lpstr>Infusion center mAbs patients for Alzheimer's’ disease are a mix of internal and external referrals</vt:lpstr>
      <vt:lpstr>Claims and reimbursement related issues were identified as biggest challenges in the administering of mAbs</vt:lpstr>
      <vt:lpstr>Interviews revealed several challenges in administering mAbs and recommended tactics to overcome some of them</vt:lpstr>
      <vt:lpstr>Infusion centers have the necessary resources and guidance to bill and code for mAbs, but challenges persist </vt:lpstr>
      <vt:lpstr>Infusion centers have received guidance on patient registry for mAbs from several sources</vt:lpstr>
      <vt:lpstr>Freestanding centers that treat but are not prescribers need more guidance on the mAbs patient registry requirements</vt:lpstr>
      <vt:lpstr>Infusion centers identified gaps in guidance received on the mAbs patient registry process</vt:lpstr>
      <vt:lpstr>Infusion centers participated in mAbs patient registries due to compliance, reimbursement, and patient access reasons</vt:lpstr>
      <vt:lpstr>Infusion centers have faced reimbursement delays while participating in mAbs patient registries</vt:lpstr>
      <vt:lpstr>Some infusion centers have added staff and provided training to be compliant with the mAbs patient registry</vt:lpstr>
      <vt:lpstr>Infusion centers reveal lack of clarity on who is responsible for submitting the mAbs patient registry information </vt:lpstr>
      <vt:lpstr>Infusion centers believe their responsibility should be limited to confirming enrollment in patient registry and adding registry number to the claim </vt:lpstr>
      <vt:lpstr>One private neurology practice was part of the New Ideas Study and highlighted positive features of ALZ-NET</vt:lpstr>
      <vt:lpstr>Respondents gave several recommendations to improve the current patient registry process for mAbs</vt:lpstr>
      <vt:lpstr>Appendix</vt:lpstr>
      <vt:lpstr>Study Research Materials </vt:lpstr>
    </vt:vector>
  </TitlesOfParts>
  <Manager/>
  <Company>AmerisourceBergen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Monoclonal Antibodies Patient Registry Study for Alzheimer's Disease</dc:title>
  <dc:subject/>
  <dc:creator>Yoshida, Shaila</dc:creator>
  <cp:keywords/>
  <dc:description/>
  <cp:lastModifiedBy>Yoshida, Shaila</cp:lastModifiedBy>
  <cp:revision>315</cp:revision>
  <dcterms:created xsi:type="dcterms:W3CDTF">2024-08-22T14:50:47Z</dcterms:created>
  <dcterms:modified xsi:type="dcterms:W3CDTF">2024-08-30T15:09:46Z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0x01010083A7524428AE7642A8CEC434D8BCCCFF</vt:lpwstr>
  </property>
</Properties>
</file>